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57" r:id="rId4"/>
    <p:sldId id="259" r:id="rId5"/>
    <p:sldId id="328" r:id="rId6"/>
    <p:sldId id="442" r:id="rId7"/>
    <p:sldId id="444" r:id="rId8"/>
    <p:sldId id="446" r:id="rId9"/>
    <p:sldId id="447" r:id="rId10"/>
    <p:sldId id="449" r:id="rId11"/>
    <p:sldId id="454" r:id="rId12"/>
    <p:sldId id="455" r:id="rId13"/>
    <p:sldId id="456" r:id="rId14"/>
    <p:sldId id="457" r:id="rId15"/>
    <p:sldId id="458" r:id="rId16"/>
    <p:sldId id="459" r:id="rId17"/>
    <p:sldId id="358" r:id="rId18"/>
    <p:sldId id="426" r:id="rId19"/>
    <p:sldId id="431" r:id="rId20"/>
    <p:sldId id="430" r:id="rId21"/>
    <p:sldId id="432" r:id="rId22"/>
    <p:sldId id="433" r:id="rId23"/>
    <p:sldId id="435" r:id="rId24"/>
    <p:sldId id="436" r:id="rId25"/>
    <p:sldId id="333" r:id="rId26"/>
    <p:sldId id="402" r:id="rId27"/>
    <p:sldId id="403" r:id="rId28"/>
    <p:sldId id="404" r:id="rId29"/>
    <p:sldId id="406" r:id="rId30"/>
    <p:sldId id="410" r:id="rId31"/>
    <p:sldId id="411" r:id="rId32"/>
    <p:sldId id="462" r:id="rId33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89E0FF"/>
    <a:srgbClr val="0033CC"/>
    <a:srgbClr val="BC1454"/>
    <a:srgbClr val="B81896"/>
    <a:srgbClr val="99FFCC"/>
    <a:srgbClr val="FF9900"/>
    <a:srgbClr val="CCCC00"/>
    <a:srgbClr val="FF505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99" autoAdjust="0"/>
  </p:normalViewPr>
  <p:slideViewPr>
    <p:cSldViewPr>
      <p:cViewPr varScale="1">
        <p:scale>
          <a:sx n="86" d="100"/>
          <a:sy n="86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3940A-8FA3-452C-8AD1-8B3EEB4226EA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0890-6C5F-4CDF-BC1F-1EEF8A5E76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35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615B0-BF82-4F7C-A0A6-0A0718EE5FC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97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32CBC-98CA-4B87-A180-FE0CC74FBD8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4"/>
          <p:cNvSpPr txBox="1">
            <a:spLocks/>
          </p:cNvSpPr>
          <p:nvPr userDrawn="1"/>
        </p:nvSpPr>
        <p:spPr>
          <a:xfrm>
            <a:off x="236538" y="5867400"/>
            <a:ext cx="1058862" cy="339707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i="1" dirty="0">
                <a:solidFill>
                  <a:srgbClr val="FFFFFF">
                    <a:lumMod val="50000"/>
                  </a:srgbClr>
                </a:solidFill>
                <a:ea typeface="黑体" pitchFamily="49" charset="-122"/>
                <a:cs typeface="Arial" pitchFamily="34" charset="0"/>
              </a:rPr>
              <a:t>Page  </a:t>
            </a:r>
            <a:fld id="{83DA8BEB-5D09-4E77-A41F-7251F520B996}" type="slidenum">
              <a:rPr lang="zh-CN" altLang="en-US" sz="1000" b="1" i="1">
                <a:solidFill>
                  <a:srgbClr val="FFFFFF">
                    <a:lumMod val="50000"/>
                  </a:srgbClr>
                </a:solidFill>
                <a:ea typeface="黑体" pitchFamily="49" charset="-122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sz="1000" b="1" i="1" dirty="0">
              <a:solidFill>
                <a:srgbClr val="FFFFFF">
                  <a:lumMod val="50000"/>
                </a:srgbClr>
              </a:solidFill>
              <a:ea typeface="黑体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9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724400"/>
          </a:xfrm>
        </p:spPr>
        <p:txBody>
          <a:bodyPr/>
          <a:lstStyle>
            <a:lvl1pPr>
              <a:defRPr sz="2800">
                <a:latin typeface="华文中宋" pitchFamily="2" charset="-122"/>
                <a:ea typeface="华文中宋" pitchFamily="2" charset="-122"/>
              </a:defRPr>
            </a:lvl1pPr>
            <a:lvl2pPr>
              <a:defRPr sz="2400">
                <a:latin typeface="华文中宋" pitchFamily="2" charset="-122"/>
                <a:ea typeface="华文中宋" pitchFamily="2" charset="-122"/>
              </a:defRPr>
            </a:lvl2pPr>
            <a:lvl3pPr>
              <a:defRPr sz="2000">
                <a:latin typeface="华文中宋" pitchFamily="2" charset="-122"/>
                <a:ea typeface="华文中宋" pitchFamily="2" charset="-122"/>
              </a:defRPr>
            </a:lvl3pPr>
            <a:lvl4pPr>
              <a:defRPr sz="1800">
                <a:latin typeface="华文中宋" pitchFamily="2" charset="-122"/>
                <a:ea typeface="华文中宋" pitchFamily="2" charset="-122"/>
              </a:defRPr>
            </a:lvl4pPr>
            <a:lvl5pPr>
              <a:defRPr sz="1800">
                <a:latin typeface="华文中宋" pitchFamily="2" charset="-122"/>
                <a:ea typeface="华文中宋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6216-43EE-40BE-8970-EA1BC720C9C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41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724400"/>
          </a:xfrm>
        </p:spPr>
        <p:txBody>
          <a:bodyPr/>
          <a:lstStyle>
            <a:lvl1pPr>
              <a:defRPr sz="2800">
                <a:latin typeface="华文中宋" pitchFamily="2" charset="-122"/>
                <a:ea typeface="华文中宋" pitchFamily="2" charset="-122"/>
              </a:defRPr>
            </a:lvl1pPr>
            <a:lvl2pPr>
              <a:defRPr sz="2400">
                <a:latin typeface="华文中宋" pitchFamily="2" charset="-122"/>
                <a:ea typeface="华文中宋" pitchFamily="2" charset="-122"/>
              </a:defRPr>
            </a:lvl2pPr>
            <a:lvl3pPr>
              <a:defRPr sz="2000">
                <a:latin typeface="华文中宋" pitchFamily="2" charset="-122"/>
                <a:ea typeface="华文中宋" pitchFamily="2" charset="-122"/>
              </a:defRPr>
            </a:lvl3pPr>
            <a:lvl4pPr>
              <a:defRPr sz="1800">
                <a:latin typeface="华文中宋" pitchFamily="2" charset="-122"/>
                <a:ea typeface="华文中宋" pitchFamily="2" charset="-122"/>
              </a:defRPr>
            </a:lvl4pPr>
            <a:lvl5pPr>
              <a:defRPr sz="1800">
                <a:latin typeface="华文中宋" pitchFamily="2" charset="-122"/>
                <a:ea typeface="华文中宋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>
          <a:xfrm>
            <a:off x="5943600" y="6248400"/>
            <a:ext cx="2895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3352800" y="624840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FAF0-0AB5-47C4-B7B4-ECF815E40DB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04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4A7DB-8194-431A-8FD8-3EEEDDB2EDD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8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400">
                <a:latin typeface="华文中宋" pitchFamily="2" charset="-122"/>
                <a:ea typeface="华文中宋" pitchFamily="2" charset="-122"/>
              </a:defRPr>
            </a:lvl1pPr>
            <a:lvl2pPr>
              <a:defRPr sz="2000">
                <a:latin typeface="华文中宋" pitchFamily="2" charset="-122"/>
                <a:ea typeface="华文中宋" pitchFamily="2" charset="-122"/>
              </a:defRPr>
            </a:lvl2pPr>
            <a:lvl3pPr>
              <a:defRPr sz="1800">
                <a:latin typeface="华文中宋" pitchFamily="2" charset="-122"/>
                <a:ea typeface="华文中宋" pitchFamily="2" charset="-122"/>
              </a:defRPr>
            </a:lvl3pPr>
            <a:lvl4pPr>
              <a:defRPr sz="1600">
                <a:latin typeface="华文中宋" pitchFamily="2" charset="-122"/>
                <a:ea typeface="华文中宋" pitchFamily="2" charset="-122"/>
              </a:defRPr>
            </a:lvl4pPr>
            <a:lvl5pPr>
              <a:defRPr sz="1600">
                <a:latin typeface="华文中宋" pitchFamily="2" charset="-122"/>
                <a:ea typeface="华文中宋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400">
                <a:latin typeface="华文中宋" pitchFamily="2" charset="-122"/>
                <a:ea typeface="华文中宋" pitchFamily="2" charset="-122"/>
              </a:defRPr>
            </a:lvl1pPr>
            <a:lvl2pPr>
              <a:defRPr sz="2000">
                <a:latin typeface="华文中宋" pitchFamily="2" charset="-122"/>
                <a:ea typeface="华文中宋" pitchFamily="2" charset="-122"/>
              </a:defRPr>
            </a:lvl2pPr>
            <a:lvl3pPr>
              <a:defRPr sz="1800">
                <a:latin typeface="华文中宋" pitchFamily="2" charset="-122"/>
                <a:ea typeface="华文中宋" pitchFamily="2" charset="-122"/>
              </a:defRPr>
            </a:lvl3pPr>
            <a:lvl4pPr>
              <a:defRPr sz="1600">
                <a:latin typeface="华文中宋" pitchFamily="2" charset="-122"/>
                <a:ea typeface="华文中宋" pitchFamily="2" charset="-122"/>
              </a:defRPr>
            </a:lvl4pPr>
            <a:lvl5pPr>
              <a:defRPr sz="1600">
                <a:latin typeface="华文中宋" pitchFamily="2" charset="-122"/>
                <a:ea typeface="华文中宋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98328-11B9-4751-90A5-A1300CA9383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93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6132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华文中宋" pitchFamily="2" charset="-122"/>
                <a:ea typeface="华文中宋" pitchFamily="2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001088"/>
            <a:ext cx="4040188" cy="3951288"/>
          </a:xfrm>
        </p:spPr>
        <p:txBody>
          <a:bodyPr/>
          <a:lstStyle>
            <a:lvl1pPr>
              <a:defRPr sz="2400">
                <a:latin typeface="华文中宋" pitchFamily="2" charset="-122"/>
                <a:ea typeface="华文中宋" pitchFamily="2" charset="-122"/>
              </a:defRPr>
            </a:lvl1pPr>
            <a:lvl2pPr>
              <a:defRPr sz="2000">
                <a:latin typeface="华文中宋" pitchFamily="2" charset="-122"/>
                <a:ea typeface="华文中宋" pitchFamily="2" charset="-122"/>
              </a:defRPr>
            </a:lvl2pPr>
            <a:lvl3pPr>
              <a:defRPr sz="1800">
                <a:latin typeface="华文中宋" pitchFamily="2" charset="-122"/>
                <a:ea typeface="华文中宋" pitchFamily="2" charset="-122"/>
              </a:defRPr>
            </a:lvl3pPr>
            <a:lvl4pPr>
              <a:defRPr sz="1600">
                <a:latin typeface="华文中宋" pitchFamily="2" charset="-122"/>
                <a:ea typeface="华文中宋" pitchFamily="2" charset="-122"/>
              </a:defRPr>
            </a:lvl4pPr>
            <a:lvl5pPr>
              <a:defRPr sz="1600">
                <a:latin typeface="华文中宋" pitchFamily="2" charset="-122"/>
                <a:ea typeface="华文中宋" pitchFamily="2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36132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华文中宋" pitchFamily="2" charset="-122"/>
                <a:ea typeface="华文中宋" pitchFamily="2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001088"/>
            <a:ext cx="4041775" cy="3951288"/>
          </a:xfrm>
        </p:spPr>
        <p:txBody>
          <a:bodyPr/>
          <a:lstStyle>
            <a:lvl1pPr>
              <a:defRPr sz="2400">
                <a:latin typeface="华文中宋" pitchFamily="2" charset="-122"/>
                <a:ea typeface="华文中宋" pitchFamily="2" charset="-122"/>
              </a:defRPr>
            </a:lvl1pPr>
            <a:lvl2pPr>
              <a:defRPr sz="2000">
                <a:latin typeface="华文中宋" pitchFamily="2" charset="-122"/>
                <a:ea typeface="华文中宋" pitchFamily="2" charset="-122"/>
              </a:defRPr>
            </a:lvl2pPr>
            <a:lvl3pPr>
              <a:defRPr sz="1800">
                <a:latin typeface="华文中宋" pitchFamily="2" charset="-122"/>
                <a:ea typeface="华文中宋" pitchFamily="2" charset="-122"/>
              </a:defRPr>
            </a:lvl3pPr>
            <a:lvl4pPr>
              <a:defRPr sz="1600">
                <a:latin typeface="华文中宋" pitchFamily="2" charset="-122"/>
                <a:ea typeface="华文中宋" pitchFamily="2" charset="-122"/>
              </a:defRPr>
            </a:lvl4pPr>
            <a:lvl5pPr>
              <a:defRPr sz="1600">
                <a:latin typeface="华文中宋" pitchFamily="2" charset="-122"/>
                <a:ea typeface="华文中宋" pitchFamily="2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D41A-5A57-4B65-9953-EF558C54CE1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13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813C-BF0D-4FA0-9DDA-F6BC0AFC2DC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18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AD792-A587-4CB6-A6DA-8237C263EBF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1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7660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0" y="273050"/>
            <a:ext cx="4876800" cy="5853113"/>
          </a:xfrm>
        </p:spPr>
        <p:txBody>
          <a:bodyPr/>
          <a:lstStyle>
            <a:lvl1pPr>
              <a:defRPr sz="2800">
                <a:latin typeface="华文中宋" pitchFamily="2" charset="-122"/>
                <a:ea typeface="华文中宋" pitchFamily="2" charset="-122"/>
              </a:defRPr>
            </a:lvl1pPr>
            <a:lvl2pPr>
              <a:defRPr sz="2400">
                <a:latin typeface="华文中宋" pitchFamily="2" charset="-122"/>
                <a:ea typeface="华文中宋" pitchFamily="2" charset="-122"/>
              </a:defRPr>
            </a:lvl2pPr>
            <a:lvl3pPr>
              <a:defRPr sz="2000">
                <a:latin typeface="华文中宋" pitchFamily="2" charset="-122"/>
                <a:ea typeface="华文中宋" pitchFamily="2" charset="-122"/>
              </a:defRPr>
            </a:lvl3pPr>
            <a:lvl4pPr>
              <a:defRPr sz="1800">
                <a:latin typeface="华文中宋" pitchFamily="2" charset="-122"/>
                <a:ea typeface="华文中宋" pitchFamily="2" charset="-122"/>
              </a:defRPr>
            </a:lvl4pPr>
            <a:lvl5pPr>
              <a:defRPr sz="1800">
                <a:latin typeface="华文中宋" pitchFamily="2" charset="-122"/>
                <a:ea typeface="华文中宋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76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FC92B-607C-4087-9358-E54C14CB38E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55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76C88-01D3-4C4B-95E7-01EEA488F59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2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754563"/>
          </a:xfrm>
        </p:spPr>
        <p:txBody>
          <a:bodyPr vert="eaVert"/>
          <a:lstStyle>
            <a:lvl1pPr>
              <a:defRPr sz="2800">
                <a:latin typeface="华文中宋" pitchFamily="2" charset="-122"/>
                <a:ea typeface="华文中宋" pitchFamily="2" charset="-122"/>
              </a:defRPr>
            </a:lvl1pPr>
            <a:lvl2pPr>
              <a:defRPr sz="2400">
                <a:latin typeface="华文中宋" pitchFamily="2" charset="-122"/>
                <a:ea typeface="华文中宋" pitchFamily="2" charset="-122"/>
              </a:defRPr>
            </a:lvl2pPr>
            <a:lvl3pPr>
              <a:defRPr sz="2000">
                <a:latin typeface="华文中宋" pitchFamily="2" charset="-122"/>
                <a:ea typeface="华文中宋" pitchFamily="2" charset="-122"/>
              </a:defRPr>
            </a:lvl3pPr>
            <a:lvl4pPr>
              <a:defRPr sz="1800">
                <a:latin typeface="华文中宋" pitchFamily="2" charset="-122"/>
                <a:ea typeface="华文中宋" pitchFamily="2" charset="-122"/>
              </a:defRPr>
            </a:lvl4pPr>
            <a:lvl5pPr>
              <a:defRPr sz="1800">
                <a:latin typeface="华文中宋" pitchFamily="2" charset="-122"/>
                <a:ea typeface="华文中宋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D0BB-39CB-4420-A9C8-9B2BB678EAA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1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5326" y="274638"/>
            <a:ext cx="2057400" cy="5851525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>
            <a:lvl1pPr>
              <a:defRPr sz="2800">
                <a:latin typeface="微软雅黑" pitchFamily="34" charset="-122"/>
                <a:ea typeface="微软雅黑" pitchFamily="34" charset="-122"/>
              </a:defRPr>
            </a:lvl1pPr>
            <a:lvl2pPr>
              <a:defRPr sz="2400">
                <a:latin typeface="微软雅黑" pitchFamily="34" charset="-122"/>
                <a:ea typeface="微软雅黑" pitchFamily="34" charset="-122"/>
              </a:defRPr>
            </a:lvl2pPr>
            <a:lvl3pPr>
              <a:defRPr sz="20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CC6E-9FEE-4DA4-9455-4FF1A785A87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94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276856"/>
            <a:ext cx="7772400" cy="917573"/>
          </a:xfrm>
          <a:prstGeom prst="rect">
            <a:avLst/>
          </a:prstGeom>
        </p:spPr>
        <p:txBody>
          <a:bodyPr/>
          <a:lstStyle>
            <a:lvl1pPr>
              <a:defRPr sz="5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单击此处添加标题文字</a:t>
            </a:r>
          </a:p>
        </p:txBody>
      </p:sp>
      <p:sp>
        <p:nvSpPr>
          <p:cNvPr id="6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953000" y="3200400"/>
            <a:ext cx="2971800" cy="381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3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单击此处编辑日期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53000" y="1752600"/>
            <a:ext cx="2971800" cy="381000"/>
          </a:xfrm>
          <a:prstGeom prst="rect">
            <a:avLst/>
          </a:prstGeom>
          <a:solidFill>
            <a:srgbClr val="E50012"/>
          </a:solidFill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1pPr>
            <a:lvl2pPr algn="ctr">
              <a:defRPr sz="1600">
                <a:solidFill>
                  <a:schemeClr val="bg1"/>
                </a:solidFill>
                <a:latin typeface="+mj-ea"/>
                <a:ea typeface="+mj-ea"/>
              </a:defRPr>
            </a:lvl2pPr>
            <a:lvl3pPr algn="ctr">
              <a:defRPr sz="1600">
                <a:solidFill>
                  <a:schemeClr val="bg1"/>
                </a:solidFill>
                <a:latin typeface="+mj-ea"/>
                <a:ea typeface="+mj-ea"/>
              </a:defRPr>
            </a:lvl3pPr>
            <a:lvl4pPr algn="ctr">
              <a:defRPr sz="1600">
                <a:solidFill>
                  <a:schemeClr val="bg1"/>
                </a:solidFill>
                <a:latin typeface="+mj-ea"/>
                <a:ea typeface="+mj-ea"/>
              </a:defRPr>
            </a:lvl4pPr>
            <a:lvl5pPr algn="ctr">
              <a:defRPr sz="16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zh-CN" altLang="en-US" dirty="0"/>
              <a:t>单击此处编辑部门及分行信息</a:t>
            </a:r>
          </a:p>
        </p:txBody>
      </p:sp>
    </p:spTree>
    <p:extLst>
      <p:ext uri="{BB962C8B-B14F-4D97-AF65-F5344CB8AC3E}">
        <p14:creationId xmlns:p14="http://schemas.microsoft.com/office/powerpoint/2010/main" val="182048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B1405C-7376-45DC-8D81-45CE4764986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031" name="图片 1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27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34705" y="1484784"/>
            <a:ext cx="84296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40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  <a:cs typeface="方正黑体_GBK" pitchFamily="65" charset="-122"/>
              </a:rPr>
              <a:t>准确把握形势</a:t>
            </a:r>
            <a:r>
              <a:rPr lang="en-US" altLang="zh-CN" sz="40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  <a:cs typeface="方正黑体_GBK" pitchFamily="65" charset="-122"/>
              </a:rPr>
              <a:t> </a:t>
            </a:r>
            <a:r>
              <a:rPr lang="zh-CN" altLang="zh-CN" sz="40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  <a:cs typeface="方正黑体_GBK" pitchFamily="65" charset="-122"/>
              </a:rPr>
              <a:t>突出工作重点</a:t>
            </a:r>
          </a:p>
          <a:p>
            <a:pPr algn="ctr"/>
            <a:r>
              <a:rPr lang="zh-CN" altLang="zh-CN" sz="40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  <a:cs typeface="方正黑体_GBK" pitchFamily="65" charset="-122"/>
              </a:rPr>
              <a:t>扎实推进金融企业基层党风廉政建设</a:t>
            </a:r>
          </a:p>
          <a:p>
            <a:pPr algn="ctr"/>
            <a:r>
              <a:rPr lang="zh-CN" altLang="zh-CN" sz="4000" dirty="0">
                <a:solidFill>
                  <a:schemeClr val="bg1"/>
                </a:solidFill>
                <a:latin typeface="方正黑体_GBK" pitchFamily="65" charset="-122"/>
                <a:ea typeface="方正黑体_GBK" pitchFamily="65" charset="-122"/>
                <a:cs typeface="方正黑体_GBK" pitchFamily="65" charset="-122"/>
              </a:rPr>
              <a:t>和反腐败斗争</a:t>
            </a:r>
            <a:endParaRPr lang="en-US" altLang="zh-CN" sz="4000" dirty="0">
              <a:solidFill>
                <a:schemeClr val="bg1"/>
              </a:solidFill>
              <a:latin typeface="方正黑体_GBK" pitchFamily="65" charset="-122"/>
              <a:ea typeface="方正黑体_GBK" pitchFamily="65" charset="-122"/>
              <a:cs typeface="方正黑体_GBK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7754" y="4221088"/>
            <a:ext cx="44284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驻交行纪检监察组</a:t>
            </a:r>
            <a:r>
              <a:rPr lang="en-US" altLang="zh-CN" sz="28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   </a:t>
            </a:r>
            <a:r>
              <a:rPr lang="zh-CN" altLang="en-US" sz="28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杜亚荣</a:t>
            </a:r>
            <a:endParaRPr lang="en-US" altLang="zh-CN" sz="2800" b="1" dirty="0">
              <a:solidFill>
                <a:schemeClr val="bg1"/>
              </a:solidFill>
              <a:latin typeface="方正楷体_GBK" panose="03000509000000000000" pitchFamily="65" charset="-122"/>
              <a:ea typeface="方正楷体_GBK" panose="03000509000000000000" pitchFamily="65" charset="-122"/>
              <a:cs typeface="方正楷体_GBK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2019</a:t>
            </a:r>
            <a:r>
              <a:rPr lang="zh-CN" altLang="en-US" sz="24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年</a:t>
            </a:r>
            <a:r>
              <a:rPr lang="en-US" altLang="zh-CN" sz="24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6</a:t>
            </a:r>
            <a:r>
              <a:rPr lang="zh-CN" altLang="en-US" sz="24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月</a:t>
            </a:r>
            <a:r>
              <a:rPr lang="en-US" altLang="zh-CN" sz="24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17</a:t>
            </a:r>
            <a:r>
              <a:rPr lang="zh-CN" altLang="en-US" sz="2400" b="1" dirty="0">
                <a:solidFill>
                  <a:schemeClr val="bg1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  <a:cs typeface="方正楷体_GBK" panose="03000509000000000000" pitchFamily="65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00726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1259632" y="1412775"/>
            <a:ext cx="741682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赖小民腐化堕落的原因：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党的理想信念完全丧失；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与党的路线方针政策背道而驰；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党的建设严重弱化；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监督疲软缺位。</a:t>
            </a:r>
          </a:p>
        </p:txBody>
      </p:sp>
    </p:spTree>
    <p:extLst>
      <p:ext uri="{BB962C8B-B14F-4D97-AF65-F5344CB8AC3E}">
        <p14:creationId xmlns:p14="http://schemas.microsoft.com/office/powerpoint/2010/main" val="48748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683568" y="974485"/>
            <a:ext cx="80648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金融风险五个特点：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案件高发频发；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多机构、多地区、多行业间传染扩散现象突出；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传统信贷领域不容忽视；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基层机构仍是发案重点部位，基层单位负责人作案人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数增加。</a:t>
            </a:r>
          </a:p>
          <a:p>
            <a:pPr marL="800100" lvl="1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票据业务、同业业务领域大案集中。</a:t>
            </a:r>
          </a:p>
        </p:txBody>
      </p:sp>
    </p:spTree>
    <p:extLst>
      <p:ext uri="{BB962C8B-B14F-4D97-AF65-F5344CB8AC3E}">
        <p14:creationId xmlns:p14="http://schemas.microsoft.com/office/powerpoint/2010/main" val="2479361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OJO\Desktop\u=2349066952,1668760722&amp;fm=26&amp;gp=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796" y="1412776"/>
            <a:ext cx="4427676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467544" y="1124744"/>
            <a:ext cx="792088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金融风险背后的成因：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党的领导缺位；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党的建设不平衡；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干部素质有待提高；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圈子文化盛行；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金融“特殊论”和特权思想仍有市场。</a:t>
            </a:r>
          </a:p>
        </p:txBody>
      </p:sp>
    </p:spTree>
    <p:extLst>
      <p:ext uri="{BB962C8B-B14F-4D97-AF65-F5344CB8AC3E}">
        <p14:creationId xmlns:p14="http://schemas.microsoft.com/office/powerpoint/2010/main" val="295359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364088" y="2420888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493194" y="952271"/>
            <a:ext cx="8064896" cy="892552"/>
          </a:xfrm>
          <a:prstGeom prst="rect">
            <a:avLst/>
          </a:prstGeom>
          <a:solidFill>
            <a:srgbClr val="CCFF66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（三）突出改革意识，不断深化派驻改革引领高质量发展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285282" y="1994693"/>
            <a:ext cx="6480720" cy="282178"/>
            <a:chOff x="1357290" y="3132418"/>
            <a:chExt cx="6480720" cy="282178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357290" y="3132418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等腰三角形 7"/>
            <p:cNvSpPr/>
            <p:nvPr/>
          </p:nvSpPr>
          <p:spPr>
            <a:xfrm rot="10800000">
              <a:off x="2170193" y="3185995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817230" y="2333524"/>
            <a:ext cx="677910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金融领域违纪违法特点：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经济和政治问题交织；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违纪违法行为涵盖面较广；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利益输送形式多样；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权钱交易的隐蔽性较强；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查处取证难度较大。</a:t>
            </a:r>
          </a:p>
        </p:txBody>
      </p:sp>
    </p:spTree>
    <p:extLst>
      <p:ext uri="{BB962C8B-B14F-4D97-AF65-F5344CB8AC3E}">
        <p14:creationId xmlns:p14="http://schemas.microsoft.com/office/powerpoint/2010/main" val="142051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467544" y="160629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深化纪检监察体制改革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是以习近平同志为核心的党中央作出的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重大决策部署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从改革党的纪律检查体制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出招破局、统领牵引，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用改革国家监察体制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创制突破、提升效能，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以改革纪检监察机构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配套保障、协同推动。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60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467544" y="908720"/>
            <a:ext cx="8290801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中管金融企业派驻改革先行先试：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关于深化中央纪委国家监委派驻机构改革的意见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（中办发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〔2018〕58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号）；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关于中央纪委国家监委向中管金融企业派驻纪检监察组的实施意见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（中纪办发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〔2018〕12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号）；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中共交通银行委员会 中央纪委国家监委驻交通银行纪检监察组关于印发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交通银行派驻改革实施方案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的通知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（交银党委发</a:t>
            </a:r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〔2019〕13 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号）。</a:t>
            </a:r>
          </a:p>
        </p:txBody>
      </p:sp>
    </p:spTree>
    <p:extLst>
      <p:ext uri="{BB962C8B-B14F-4D97-AF65-F5344CB8AC3E}">
        <p14:creationId xmlns:p14="http://schemas.microsoft.com/office/powerpoint/2010/main" val="302890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899592" y="317352"/>
            <a:ext cx="734481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0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二、深入剖析反面案例，切实加强警示教育，着力推动正风反腐、净化行业生态</a:t>
            </a:r>
          </a:p>
        </p:txBody>
      </p:sp>
      <p:sp>
        <p:nvSpPr>
          <p:cNvPr id="3" name="矩形 2"/>
          <p:cNvSpPr/>
          <p:nvPr/>
        </p:nvSpPr>
        <p:spPr>
          <a:xfrm>
            <a:off x="571472" y="1484784"/>
            <a:ext cx="8064896" cy="523220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（一）违反政治纪律和政治规矩方面</a:t>
            </a:r>
          </a:p>
        </p:txBody>
      </p:sp>
      <p:sp>
        <p:nvSpPr>
          <p:cNvPr id="8" name="矩形 7"/>
          <p:cNvSpPr/>
          <p:nvPr/>
        </p:nvSpPr>
        <p:spPr>
          <a:xfrm>
            <a:off x="611560" y="2996952"/>
            <a:ext cx="2339102" cy="954107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违反政治纪律</a:t>
            </a:r>
            <a:endParaRPr lang="en-US" altLang="zh-CN" sz="28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黑体_GBK" panose="03000509000000000000" pitchFamily="65" charset="-122"/>
            </a:endParaRPr>
          </a:p>
          <a:p>
            <a:pPr algn="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和政治规矩</a:t>
            </a:r>
          </a:p>
        </p:txBody>
      </p:sp>
      <p:cxnSp>
        <p:nvCxnSpPr>
          <p:cNvPr id="9" name="直接连接符 8"/>
          <p:cNvCxnSpPr/>
          <p:nvPr/>
        </p:nvCxnSpPr>
        <p:spPr>
          <a:xfrm rot="5400000">
            <a:off x="1597714" y="4181645"/>
            <a:ext cx="3091053" cy="1588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491880" y="2348880"/>
            <a:ext cx="489654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一是理想信念动摇，笃信宗教，进行迷信活动。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二是对抗组织审查，向组织提供虚假情况甚至串供、伪造证据。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三是干扰巡视巡察工作。</a:t>
            </a:r>
          </a:p>
        </p:txBody>
      </p:sp>
    </p:spTree>
    <p:extLst>
      <p:ext uri="{BB962C8B-B14F-4D97-AF65-F5344CB8AC3E}">
        <p14:creationId xmlns:p14="http://schemas.microsoft.com/office/powerpoint/2010/main" val="14148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（二）违反中央八项规定精神方面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368284" y="980728"/>
            <a:ext cx="5357850" cy="5013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一是公款吃喝。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二是违规发放津补贴。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三是借公务差旅之机旅游。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四是利用职务影响操办婚丧喜庆事宜，并借机敛财。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五是用公款赠送礼品。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六是违规使用公车。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七是违规接受可能影响公正执行公务的宴请、旅游、娱乐活动。</a:t>
            </a:r>
            <a:endParaRPr lang="en-US" altLang="zh-CN" sz="24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1318" y="2882278"/>
            <a:ext cx="2143140" cy="954107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违反中央八项规定精神</a:t>
            </a:r>
          </a:p>
        </p:txBody>
      </p:sp>
    </p:spTree>
    <p:extLst>
      <p:ext uri="{BB962C8B-B14F-4D97-AF65-F5344CB8AC3E}">
        <p14:creationId xmlns:p14="http://schemas.microsoft.com/office/powerpoint/2010/main" val="309845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（三）违反组织纪律方面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402600" y="1861236"/>
            <a:ext cx="4769800" cy="3622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一是不如实报告个人资产、出国境等有关重要事项。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二是违反干部选拔任用规定等组织工作原则。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三是在组织进行谈话函询时，不如实向组织说明问题。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0034" y="2905780"/>
            <a:ext cx="2428892" cy="523220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违反组织纪律</a:t>
            </a:r>
          </a:p>
        </p:txBody>
      </p:sp>
    </p:spTree>
    <p:extLst>
      <p:ext uri="{BB962C8B-B14F-4D97-AF65-F5344CB8AC3E}">
        <p14:creationId xmlns:p14="http://schemas.microsoft.com/office/powerpoint/2010/main" val="13130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（四）违反廉洁纪律方面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402600" y="1052736"/>
            <a:ext cx="5357850" cy="482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一是向客户出借资金，收取高额利息方面。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二是利用职务便利向银行客户借款，或以借为名长期占用合作商财物方面。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三是利用职务影响为亲属谋取利益。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四是违规经商办企业。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5258" y="2905780"/>
            <a:ext cx="2428892" cy="523220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违反廉洁纪律</a:t>
            </a:r>
          </a:p>
        </p:txBody>
      </p:sp>
    </p:spTree>
    <p:extLst>
      <p:ext uri="{BB962C8B-B14F-4D97-AF65-F5344CB8AC3E}">
        <p14:creationId xmlns:p14="http://schemas.microsoft.com/office/powerpoint/2010/main" val="5876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55600" y="1358900"/>
            <a:ext cx="8509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27200" y="495300"/>
            <a:ext cx="5270500" cy="7694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1081088">
              <a:spcBef>
                <a:spcPct val="50000"/>
              </a:spcBef>
            </a:pPr>
            <a:r>
              <a:rPr lang="zh-CN" altLang="en-US" sz="4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主要内容</a:t>
            </a:r>
          </a:p>
        </p:txBody>
      </p:sp>
      <p:sp>
        <p:nvSpPr>
          <p:cNvPr id="7" name="自选图形 4"/>
          <p:cNvSpPr>
            <a:spLocks noChangeArrowheads="1"/>
          </p:cNvSpPr>
          <p:nvPr/>
        </p:nvSpPr>
        <p:spPr bwMode="gray">
          <a:xfrm>
            <a:off x="1549729" y="1529317"/>
            <a:ext cx="6910703" cy="146763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zh-CN" altLang="en-US" sz="1800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9" name="文本框 6"/>
          <p:cNvSpPr txBox="1">
            <a:spLocks noChangeArrowheads="1"/>
          </p:cNvSpPr>
          <p:nvPr/>
        </p:nvSpPr>
        <p:spPr bwMode="gray">
          <a:xfrm>
            <a:off x="1727200" y="1628800"/>
            <a:ext cx="68772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深入学习中央纪委三次全会精神，准确把握金融领域全面从严治党新形势新任务新要求</a:t>
            </a:r>
            <a:endParaRPr lang="en-US" altLang="zh-CN" sz="2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黑体_GBK" panose="03000509000000000000" pitchFamily="65" charset="-122"/>
              <a:ea typeface="方正黑体_GBK" panose="03000509000000000000" pitchFamily="65" charset="-122"/>
              <a:cs typeface="方正黑体_GBK" panose="03000509000000000000" pitchFamily="65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11560" y="1500174"/>
            <a:ext cx="1143009" cy="1096082"/>
            <a:chOff x="611560" y="1500174"/>
            <a:chExt cx="1143009" cy="1096082"/>
          </a:xfrm>
        </p:grpSpPr>
        <p:sp>
          <p:nvSpPr>
            <p:cNvPr id="8" name="自选图形 5"/>
            <p:cNvSpPr>
              <a:spLocks noChangeArrowheads="1"/>
            </p:cNvSpPr>
            <p:nvPr/>
          </p:nvSpPr>
          <p:spPr bwMode="gray">
            <a:xfrm>
              <a:off x="611560" y="1500174"/>
              <a:ext cx="1143009" cy="1096082"/>
            </a:xfrm>
            <a:prstGeom prst="diamond">
              <a:avLst/>
            </a:prstGeom>
            <a:solidFill>
              <a:srgbClr val="0033CC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zh-CN" altLang="en-US" sz="1800" b="0">
                <a:solidFill>
                  <a:schemeClr val="tx1"/>
                </a:solidFill>
                <a:ea typeface="宋体" charset="-122"/>
              </a:endParaRPr>
            </a:p>
          </p:txBody>
        </p:sp>
        <p:sp>
          <p:nvSpPr>
            <p:cNvPr id="10" name="文本框 7"/>
            <p:cNvSpPr txBox="1">
              <a:spLocks noChangeArrowheads="1"/>
            </p:cNvSpPr>
            <p:nvPr/>
          </p:nvSpPr>
          <p:spPr bwMode="gray">
            <a:xfrm>
              <a:off x="899592" y="1772816"/>
              <a:ext cx="650137" cy="47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a typeface="宋体" charset="-122"/>
                  <a:cs typeface="Arial" charset="0"/>
                </a:rPr>
                <a:t>一</a:t>
              </a:r>
            </a:p>
          </p:txBody>
        </p:sp>
      </p:grpSp>
      <p:sp>
        <p:nvSpPr>
          <p:cNvPr id="11" name="自选图形 9"/>
          <p:cNvSpPr>
            <a:spLocks noChangeArrowheads="1"/>
          </p:cNvSpPr>
          <p:nvPr/>
        </p:nvSpPr>
        <p:spPr bwMode="gray">
          <a:xfrm>
            <a:off x="1549729" y="3212976"/>
            <a:ext cx="6910703" cy="149906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zh-CN" altLang="en-US" sz="1800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3" name="文本框 11"/>
          <p:cNvSpPr txBox="1">
            <a:spLocks noChangeArrowheads="1"/>
          </p:cNvSpPr>
          <p:nvPr/>
        </p:nvSpPr>
        <p:spPr bwMode="gray">
          <a:xfrm>
            <a:off x="1754569" y="3340149"/>
            <a:ext cx="68498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坚决落实两个责任深入剖析反面案例，切实加强警示教育，着力推动正风反腐、净化行业生态</a:t>
            </a:r>
            <a:endParaRPr lang="en-US" altLang="zh-CN" sz="2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黑体_GBK" panose="03000509000000000000" pitchFamily="65" charset="-122"/>
              <a:ea typeface="方正黑体_GBK" panose="03000509000000000000" pitchFamily="65" charset="-122"/>
              <a:cs typeface="方正黑体_GBK" panose="03000509000000000000" pitchFamily="65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20679" y="3235225"/>
            <a:ext cx="1143009" cy="1098328"/>
            <a:chOff x="620679" y="3235225"/>
            <a:chExt cx="1143009" cy="1098328"/>
          </a:xfrm>
        </p:grpSpPr>
        <p:sp>
          <p:nvSpPr>
            <p:cNvPr id="12" name="自选图形 10"/>
            <p:cNvSpPr>
              <a:spLocks noChangeArrowheads="1"/>
            </p:cNvSpPr>
            <p:nvPr/>
          </p:nvSpPr>
          <p:spPr bwMode="gray">
            <a:xfrm>
              <a:off x="620679" y="3235225"/>
              <a:ext cx="1143009" cy="1098328"/>
            </a:xfrm>
            <a:prstGeom prst="diamond">
              <a:avLst/>
            </a:prstGeom>
            <a:solidFill>
              <a:srgbClr val="00B0F0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zh-CN" altLang="en-US" sz="1800" b="0">
                <a:solidFill>
                  <a:schemeClr val="tx1"/>
                </a:solidFill>
                <a:ea typeface="宋体" charset="-122"/>
              </a:endParaRPr>
            </a:p>
          </p:txBody>
        </p:sp>
        <p:sp>
          <p:nvSpPr>
            <p:cNvPr id="14" name="文本框 12"/>
            <p:cNvSpPr txBox="1">
              <a:spLocks noChangeArrowheads="1"/>
            </p:cNvSpPr>
            <p:nvPr/>
          </p:nvSpPr>
          <p:spPr bwMode="gray">
            <a:xfrm>
              <a:off x="909268" y="3551921"/>
              <a:ext cx="622575" cy="47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a typeface="宋体" charset="-122"/>
                  <a:cs typeface="Arial" charset="0"/>
                </a:rPr>
                <a:t>二</a:t>
              </a:r>
            </a:p>
          </p:txBody>
        </p:sp>
      </p:grpSp>
      <p:sp>
        <p:nvSpPr>
          <p:cNvPr id="15" name="自选图形 14"/>
          <p:cNvSpPr>
            <a:spLocks noChangeArrowheads="1"/>
          </p:cNvSpPr>
          <p:nvPr/>
        </p:nvSpPr>
        <p:spPr bwMode="gray">
          <a:xfrm>
            <a:off x="1531843" y="4880623"/>
            <a:ext cx="6928589" cy="106865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hlink"/>
            </a:solidFill>
            <a:round/>
            <a:headEnd/>
            <a:tailEnd/>
          </a:ln>
          <a:effectLst>
            <a:outerShdw dist="99190" dir="2388334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zh-CN" altLang="en-US" sz="1800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gray">
          <a:xfrm>
            <a:off x="1727200" y="5013176"/>
            <a:ext cx="68772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坚持问题导向，抓牢突出问题，落实全面从严治党的责任担当</a:t>
            </a:r>
            <a:endParaRPr lang="en-US" altLang="zh-CN" sz="2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黑体_GBK" panose="03000509000000000000" pitchFamily="65" charset="-122"/>
              <a:ea typeface="方正黑体_GBK" panose="03000509000000000000" pitchFamily="65" charset="-122"/>
              <a:cs typeface="方正黑体_GBK" panose="03000509000000000000" pitchFamily="65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20679" y="4853198"/>
            <a:ext cx="1143009" cy="1096082"/>
            <a:chOff x="620679" y="4853198"/>
            <a:chExt cx="1143009" cy="1096082"/>
          </a:xfrm>
        </p:grpSpPr>
        <p:sp>
          <p:nvSpPr>
            <p:cNvPr id="16" name="自选图形 15"/>
            <p:cNvSpPr>
              <a:spLocks noChangeArrowheads="1"/>
            </p:cNvSpPr>
            <p:nvPr/>
          </p:nvSpPr>
          <p:spPr bwMode="gray">
            <a:xfrm>
              <a:off x="620679" y="4853198"/>
              <a:ext cx="1143009" cy="1096082"/>
            </a:xfrm>
            <a:prstGeom prst="diamond">
              <a:avLst/>
            </a:prstGeom>
            <a:solidFill>
              <a:srgbClr val="B81896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zh-CN" altLang="en-US" sz="1800" b="0">
                <a:solidFill>
                  <a:schemeClr val="tx1"/>
                </a:solidFill>
                <a:ea typeface="宋体" charset="-122"/>
              </a:endParaRPr>
            </a:p>
          </p:txBody>
        </p:sp>
        <p:sp>
          <p:nvSpPr>
            <p:cNvPr id="18" name="文本框 17"/>
            <p:cNvSpPr txBox="1">
              <a:spLocks noChangeArrowheads="1"/>
            </p:cNvSpPr>
            <p:nvPr/>
          </p:nvSpPr>
          <p:spPr bwMode="gray">
            <a:xfrm>
              <a:off x="924418" y="5158664"/>
              <a:ext cx="551238" cy="47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ea typeface="宋体" charset="-122"/>
                  <a:cs typeface="Arial" charset="0"/>
                </a:rPr>
                <a:t>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6622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（五）违反群众纪律方面</a:t>
            </a:r>
          </a:p>
        </p:txBody>
      </p:sp>
      <p:sp>
        <p:nvSpPr>
          <p:cNvPr id="13" name="矩形 12"/>
          <p:cNvSpPr/>
          <p:nvPr/>
        </p:nvSpPr>
        <p:spPr>
          <a:xfrm>
            <a:off x="642910" y="2905780"/>
            <a:ext cx="2356884" cy="523220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违反群众纪律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353337" y="1274601"/>
            <a:ext cx="5357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党的群众纪律是处理党组织、党员领导干部与一般员工以及与客户之间关系的工作规范。</a:t>
            </a:r>
            <a:endParaRPr lang="zh-CN" altLang="en-US" sz="24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近年来，我们查处的违反群众纪律案件，主要集中在弄虚作假、欺上瞒下，损害群众利益，违反规定扣留、收缴群众款物、克扣群众财物、拖欠群众年终奖金等方面。</a:t>
            </a:r>
            <a:endParaRPr lang="zh-CN" altLang="en-US" sz="24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954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（六）违反工作纪律方面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421964" y="2016130"/>
            <a:ext cx="48944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一是工作失职失管导致损失。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二是形式主义、官僚主义方面。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三是干预和插手工程项目、资金借贷事项等方面问题。</a:t>
            </a:r>
          </a:p>
        </p:txBody>
      </p:sp>
      <p:sp>
        <p:nvSpPr>
          <p:cNvPr id="10" name="矩形 9"/>
          <p:cNvSpPr/>
          <p:nvPr/>
        </p:nvSpPr>
        <p:spPr>
          <a:xfrm>
            <a:off x="482409" y="2899765"/>
            <a:ext cx="2428892" cy="523220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违反工作纪律</a:t>
            </a:r>
          </a:p>
        </p:txBody>
      </p:sp>
    </p:spTree>
    <p:extLst>
      <p:ext uri="{BB962C8B-B14F-4D97-AF65-F5344CB8AC3E}">
        <p14:creationId xmlns:p14="http://schemas.microsoft.com/office/powerpoint/2010/main" val="40437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（七）违反生活纪律方面 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00034" y="2905780"/>
            <a:ext cx="2428892" cy="523220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违反生活纪律</a:t>
            </a:r>
          </a:p>
        </p:txBody>
      </p:sp>
      <p:sp>
        <p:nvSpPr>
          <p:cNvPr id="8" name="矩形 7"/>
          <p:cNvSpPr/>
          <p:nvPr/>
        </p:nvSpPr>
        <p:spPr>
          <a:xfrm>
            <a:off x="3421964" y="1109439"/>
            <a:ext cx="5486096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从交行近年来查处的发生在基层的典型案例来看，主要集中在违背家庭伦理和社会道德方面。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u"/>
            </a:pPr>
            <a:endParaRPr lang="zh-CN" altLang="en-US" sz="10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新条例增加了对享乐主义、奢靡之风、追求低级趣味行为的处分规定；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增加了对违背社会公序良俗，在公众场所有不当行为的处分规定；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完善了与他人发生不正当性关系等违背家庭伦理行为的处分条款。</a:t>
            </a:r>
          </a:p>
        </p:txBody>
      </p:sp>
    </p:spTree>
    <p:extLst>
      <p:ext uri="{BB962C8B-B14F-4D97-AF65-F5344CB8AC3E}">
        <p14:creationId xmlns:p14="http://schemas.microsoft.com/office/powerpoint/2010/main" val="380376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42910" y="332656"/>
            <a:ext cx="806489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（八）违法犯罪方面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142447" y="1052738"/>
            <a:ext cx="1588" cy="4968042"/>
          </a:xfrm>
          <a:prstGeom prst="line">
            <a:avLst/>
          </a:prstGeom>
          <a:ln w="76200">
            <a:solidFill>
              <a:srgbClr val="FF99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353337" y="1274601"/>
            <a:ext cx="5357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金融领域反腐败力度不断加大，部分从业人员纪律意识规矩意识淡漠，面对金融市场巨大的利益诱惑，利用手中权力以权谋私、以贷谋私，贪污腐败等违法犯罪案件依然突出。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干部员工涉及违法犯罪，还有另一种情况较为普遍，就是行为失范、触及法律。</a:t>
            </a:r>
            <a:endParaRPr lang="zh-CN" altLang="en-US" sz="24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0034" y="2905780"/>
            <a:ext cx="2428892" cy="523220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黑体_GBK" panose="03000509000000000000" pitchFamily="65" charset="-122"/>
              </a:rPr>
              <a:t>违法犯罪</a:t>
            </a:r>
          </a:p>
        </p:txBody>
      </p:sp>
    </p:spTree>
    <p:extLst>
      <p:ext uri="{BB962C8B-B14F-4D97-AF65-F5344CB8AC3E}">
        <p14:creationId xmlns:p14="http://schemas.microsoft.com/office/powerpoint/2010/main" val="39786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9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矩形 19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779363" y="332656"/>
            <a:ext cx="782508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0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三、坚持问题导向，抓牢突出问题，落实全面从严治党的责任担当</a:t>
            </a:r>
          </a:p>
        </p:txBody>
      </p:sp>
      <p:sp>
        <p:nvSpPr>
          <p:cNvPr id="3" name="矩形 2"/>
          <p:cNvSpPr/>
          <p:nvPr/>
        </p:nvSpPr>
        <p:spPr>
          <a:xfrm>
            <a:off x="642910" y="1484784"/>
            <a:ext cx="8064896" cy="954107"/>
          </a:xfrm>
          <a:prstGeom prst="rect">
            <a:avLst/>
          </a:prstGeom>
          <a:solidFill>
            <a:srgbClr val="89E0FF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（一）勇挑“第一责任”，自觉维护所在单位的政治生态</a:t>
            </a:r>
          </a:p>
        </p:txBody>
      </p:sp>
      <p:sp>
        <p:nvSpPr>
          <p:cNvPr id="13" name="矩形 12"/>
          <p:cNvSpPr/>
          <p:nvPr/>
        </p:nvSpPr>
        <p:spPr>
          <a:xfrm>
            <a:off x="417168" y="2852936"/>
            <a:ext cx="832157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440"/>
              </a:spcBef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增强“四个意识”，净化政治生态。</a:t>
            </a: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一要自觉同以习近平同志为核心的党中央保持高度一致，坚决维护党中央权威。</a:t>
            </a: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二要把讲政治融入商业银行改革发展和经营管理，不断增强政治警觉性和政治鉴别力。</a:t>
            </a: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三要敢于亮剑、勇于担当，与危害政治生态的行为坚决斗争。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285852" y="2564904"/>
            <a:ext cx="6480720" cy="228601"/>
            <a:chOff x="1285852" y="1428736"/>
            <a:chExt cx="6480720" cy="228601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等腰三角形 15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4831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10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539552" y="548680"/>
            <a:ext cx="8064896" cy="954107"/>
          </a:xfrm>
          <a:prstGeom prst="rect">
            <a:avLst/>
          </a:prstGeom>
          <a:solidFill>
            <a:srgbClr val="89E0FF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（一）勇挑“第一责任”，自觉维护所在单位的政治生态</a:t>
            </a:r>
          </a:p>
        </p:txBody>
      </p:sp>
      <p:sp>
        <p:nvSpPr>
          <p:cNvPr id="5" name="矩形 4"/>
          <p:cNvSpPr/>
          <p:nvPr/>
        </p:nvSpPr>
        <p:spPr>
          <a:xfrm>
            <a:off x="854584" y="1967098"/>
            <a:ext cx="7434831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440"/>
              </a:spcBef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夯实党的建设，严肃政治生活。</a:t>
            </a: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一要深入贯彻落实新时代党的建设总要求，以政治建设为统领，不断增强“四个意识”，坚定“四个自信”，坚决做到“两个维护”。</a:t>
            </a:r>
            <a:endParaRPr lang="zh-CN" altLang="en-US" sz="2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二要严格落实新颁布《支部工作条例（试行）》，严肃规范基层支部政治生活，落实“三会一课”、思想汇报、民主评议等各项制度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三要重视巡察监督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285852" y="1628800"/>
            <a:ext cx="6480720" cy="228601"/>
            <a:chOff x="1285852" y="1428736"/>
            <a:chExt cx="6480720" cy="228601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等腰三角形 7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630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8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539552" y="548680"/>
            <a:ext cx="8064896" cy="954107"/>
          </a:xfrm>
          <a:prstGeom prst="rect">
            <a:avLst/>
          </a:prstGeom>
          <a:solidFill>
            <a:srgbClr val="89E0FF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（一）勇挑“第一责任”，自觉维护所在单位的政治生态</a:t>
            </a:r>
          </a:p>
        </p:txBody>
      </p:sp>
      <p:sp>
        <p:nvSpPr>
          <p:cNvPr id="3" name="矩形 2"/>
          <p:cNvSpPr/>
          <p:nvPr/>
        </p:nvSpPr>
        <p:spPr>
          <a:xfrm>
            <a:off x="1723211" y="2344087"/>
            <a:ext cx="601714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440"/>
              </a:spcBef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注重清单管理，层层夯实责任。</a:t>
            </a:r>
            <a:endParaRPr lang="zh-CN" altLang="en-US" sz="9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zh-CN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一要细化主体责任清单。</a:t>
            </a:r>
            <a:endParaRPr lang="zh-CN" altLang="en-US" sz="26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zh-CN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二要夯实措施抓手。</a:t>
            </a:r>
            <a:endParaRPr lang="zh-CN" altLang="en-US" sz="26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ts val="3000"/>
              </a:lnSpc>
              <a:spcBef>
                <a:spcPts val="144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zh-CN" altLang="zh-CN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三要强化问责力度。</a:t>
            </a:r>
            <a:endParaRPr lang="zh-CN" altLang="en-US" sz="26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285852" y="1628800"/>
            <a:ext cx="6480720" cy="228601"/>
            <a:chOff x="1285852" y="1428736"/>
            <a:chExt cx="6480720" cy="22860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等腰三角形 5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424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1472" y="642918"/>
            <a:ext cx="8064896" cy="523220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（二）加强专业学习，全面提升政治素养。</a:t>
            </a:r>
          </a:p>
        </p:txBody>
      </p:sp>
      <p:pic>
        <p:nvPicPr>
          <p:cNvPr id="6" name="Picture 4" descr="MP90040097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07099">
            <a:off x="6061132" y="3200945"/>
            <a:ext cx="2352705" cy="3000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19672" y="1628800"/>
            <a:ext cx="684627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100000"/>
              </a:spcBef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学习是</a:t>
            </a:r>
            <a:r>
              <a:rPr lang="zh-CN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一种习惯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ct val="100000"/>
              </a:spcBef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学习是</a:t>
            </a:r>
            <a:r>
              <a:rPr lang="zh-CN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一种精神需要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ct val="100000"/>
              </a:spcBef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学习是</a:t>
            </a:r>
            <a:r>
              <a:rPr lang="zh-CN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一种任职的前提条件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85852" y="1268760"/>
            <a:ext cx="6480720" cy="228601"/>
            <a:chOff x="1285852" y="1428736"/>
            <a:chExt cx="6480720" cy="228601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等腰三角形 8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4243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4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571472" y="642918"/>
            <a:ext cx="8064896" cy="523220"/>
          </a:xfrm>
          <a:prstGeom prst="rect">
            <a:avLst/>
          </a:prstGeom>
          <a:solidFill>
            <a:srgbClr val="CCFF66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（三）严于律己，带好队伍。</a:t>
            </a:r>
          </a:p>
        </p:txBody>
      </p:sp>
      <p:sp>
        <p:nvSpPr>
          <p:cNvPr id="6" name="矩形 5"/>
          <p:cNvSpPr/>
          <p:nvPr/>
        </p:nvSpPr>
        <p:spPr>
          <a:xfrm>
            <a:off x="1115616" y="2040887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zh-CN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一要坚定理想信念，筑牢思想防线</a:t>
            </a: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二要正确行使权力，坚持清正廉政。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三要自觉净化社交圈，保持内心和谐。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四要用好“四种形态”，严格管理队伍。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85852" y="1268760"/>
            <a:ext cx="6480720" cy="228601"/>
            <a:chOff x="1285852" y="1428736"/>
            <a:chExt cx="6480720" cy="228601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等腰三角形 8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5615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4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571472" y="642918"/>
            <a:ext cx="8064896" cy="954107"/>
          </a:xfrm>
          <a:prstGeom prst="rect">
            <a:avLst/>
          </a:prstGeom>
          <a:solidFill>
            <a:srgbClr val="FF99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（四）坚持问题导向，切实抓好</a:t>
            </a:r>
            <a:endParaRPr lang="en-US" altLang="zh-CN" sz="2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重点领域深化治理</a:t>
            </a:r>
          </a:p>
        </p:txBody>
      </p:sp>
      <p:sp>
        <p:nvSpPr>
          <p:cNvPr id="11" name="矩形 10"/>
          <p:cNvSpPr/>
          <p:nvPr/>
        </p:nvSpPr>
        <p:spPr>
          <a:xfrm>
            <a:off x="2364033" y="2433443"/>
            <a:ext cx="4248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一是强化思想认识。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二是夯实治理责任。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三是细化工作措施。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四是强化责任追究。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85852" y="1688231"/>
            <a:ext cx="6480720" cy="228601"/>
            <a:chOff x="1285852" y="1428736"/>
            <a:chExt cx="6480720" cy="228601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等腰三角形 13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617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397113"/>
            <a:ext cx="8240832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0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黑体_GBK" panose="03000509000000000000" pitchFamily="65" charset="-122"/>
                <a:ea typeface="方正黑体_GBK" panose="03000509000000000000" pitchFamily="65" charset="-122"/>
                <a:cs typeface="方正黑体_GBK" panose="03000509000000000000" pitchFamily="65" charset="-122"/>
              </a:rPr>
              <a:t>一、深入学习中央纪委三次全会精神，准确把握金融领域全面从严治党新形势新任务新要求</a:t>
            </a:r>
          </a:p>
        </p:txBody>
      </p:sp>
      <p:sp>
        <p:nvSpPr>
          <p:cNvPr id="3" name="矩形 2"/>
          <p:cNvSpPr/>
          <p:nvPr/>
        </p:nvSpPr>
        <p:spPr>
          <a:xfrm>
            <a:off x="565202" y="1456328"/>
            <a:ext cx="8064896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（一）增强大局意识，准确理解“取得压倒性胜利”和“仍然复杂严峻”的辩证关系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357290" y="2498750"/>
            <a:ext cx="6480720" cy="282178"/>
            <a:chOff x="1357290" y="3132418"/>
            <a:chExt cx="6480720" cy="282178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357290" y="3132418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等腰三角形 7"/>
            <p:cNvSpPr/>
            <p:nvPr/>
          </p:nvSpPr>
          <p:spPr>
            <a:xfrm rot="10800000">
              <a:off x="2170193" y="3185995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889238" y="2924944"/>
            <a:ext cx="749918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en-US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日至</a:t>
            </a:r>
            <a:r>
              <a:rPr lang="en-US" altLang="zh-CN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日，十九届中央纪委三次全会在北京召开，习近平总书记出席会议并发表重要讲话。</a:t>
            </a:r>
            <a:endParaRPr lang="en-US" altLang="zh-CN" sz="24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“重大论断”：</a:t>
            </a: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反腐败斗争已经取得压倒性胜利，但对形势的严峻性和复杂性一点也不能低估。</a:t>
            </a:r>
          </a:p>
        </p:txBody>
      </p:sp>
    </p:spTree>
    <p:extLst>
      <p:ext uri="{BB962C8B-B14F-4D97-AF65-F5344CB8AC3E}">
        <p14:creationId xmlns:p14="http://schemas.microsoft.com/office/powerpoint/2010/main" val="1414831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JO\Desktop\tim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667" y="3573016"/>
            <a:ext cx="3689343" cy="25825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571472" y="642918"/>
            <a:ext cx="8064896" cy="95410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（五）弛而不息贯彻中央八项规定精神，确保“四风”问题不反弹回潮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85852" y="1688231"/>
            <a:ext cx="6480720" cy="228601"/>
            <a:chOff x="1285852" y="1428736"/>
            <a:chExt cx="6480720" cy="228601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1285852" y="1428736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9"/>
            <p:cNvSpPr/>
            <p:nvPr/>
          </p:nvSpPr>
          <p:spPr>
            <a:xfrm rot="10800000">
              <a:off x="2143108" y="1428736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467544" y="2128227"/>
            <a:ext cx="7786742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一要清醒认识作风建设面临的形势任务。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二要紧盯享乐奢靡和隐形变异的不正之风。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三要深化整治形式主义和官僚主义。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8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四要加强制度建设和长效机制构建。</a:t>
            </a:r>
            <a:endParaRPr lang="en-US" altLang="zh-CN" sz="28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3561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528" y="2852936"/>
            <a:ext cx="6948264" cy="135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395536" y="256490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kern="100" spc="-150" dirty="0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谢谢！</a:t>
            </a:r>
            <a:endParaRPr lang="en-US" altLang="zh-CN" sz="5400" b="1" kern="100" spc="-150" dirty="0">
              <a:solidFill>
                <a:prstClr val="black">
                  <a:lumMod val="65000"/>
                  <a:lumOff val="35000"/>
                </a:prstClr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28" name="Picture 4" descr="https://timgsa.baidu.com/timg?image&amp;quality=80&amp;size=b9999_10000&amp;sec=1560420041354&amp;di=b85302b80762d406f8a29ad61deb56c6&amp;imgtype=0&amp;src=http%3A%2F%2F5b0988e595225.cdn.sohucs.com%2Fimages%2F20180711%2F23b1e0e684ba4f0396388b0c046b860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960439" cy="5779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33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971600" y="620688"/>
            <a:ext cx="741682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“五个必须”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必须坚决维护党中央权威和集中统一领导，确保全党步调一致、行动统一。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必须坚持治国必先治党、治党务必从严，确保党成为中国特色社会主义事业的中流砥柱。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必须坚持以人民为中心，确保立党为公、执政为民。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必须坚持改革创新、艰苦奋斗作风，确保党始终走在时代前列。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必须坚决同消极腐败现象作斗争，确保党永葆清正廉洁的政治本色。</a:t>
            </a:r>
          </a:p>
        </p:txBody>
      </p:sp>
    </p:spTree>
    <p:extLst>
      <p:ext uri="{BB962C8B-B14F-4D97-AF65-F5344CB8AC3E}">
        <p14:creationId xmlns:p14="http://schemas.microsoft.com/office/powerpoint/2010/main" val="141483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971600" y="620688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“四个自我”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自我净化、自我完善、自我革新、自我提高</a:t>
            </a:r>
            <a:endParaRPr lang="en-US" altLang="zh-CN" sz="2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“六项重点任务”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深入贯彻落实党的十九大精神，不断强化思想武装。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加强党的政治建设，保证全党集中统一、令行禁止。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弘扬优良作风，同心协力实现小康。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坚决惩治腐败，巩固发展压倒性胜利。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强化主体责任，完善监督体系。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向群众身边不正之风和腐败问题亮剑，维护群众切身利益。</a:t>
            </a:r>
            <a:endParaRPr lang="en-US" altLang="zh-CN" sz="2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21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95536" y="332656"/>
            <a:ext cx="820891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“八项重点工作”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持之以恒学习贯彻习近平新时代中国特色社会主义思想，深入开展“不忘初心、牢记使命”主题教育。 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以党的政治建设为统领，坚决破除形式主义、官僚主义。 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创新纪检监察体制机制，切实把制度优势转化为治理效能。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做实做细监督职责，着力在日常监督、长期监督上探索创新、实现突破。 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持续深化政治巡视，完善巡视巡察战略格局。 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有力削减存量、有效遏制增量，巩固发展反腐败斗争压倒性胜利。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持续整治群众身边腐败和作风问题，让人民群众有更多更直接更实在的获得感、幸福感、安全感。                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按照政治过硬、本领高强要求，从严从实加强纪检监察队伍建设。</a:t>
            </a:r>
            <a:endParaRPr lang="en-US" altLang="zh-CN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498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9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矩形 9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467544" y="118687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紧盯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重大工程、重点领域、关键岗位，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强化对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权力集中、</a:t>
            </a:r>
            <a:endParaRPr lang="en-US" altLang="zh-CN" sz="24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资金密集、资源富集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的部门和行业的监督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坚持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无禁区、全覆盖、零容忍，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坚持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重遏制、强高压、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长震慑。</a:t>
            </a: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聚焦党的十八大特别是十九大以来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不收手不收敛、问题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线索反映集中、群众反映强烈，政治问题和经济问题交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织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的腐败案件</a:t>
            </a:r>
            <a:r>
              <a:rPr lang="zh-CN" altLang="en-US" sz="24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232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2"/>
          <p:cNvGrpSpPr/>
          <p:nvPr/>
        </p:nvGrpSpPr>
        <p:grpSpPr>
          <a:xfrm>
            <a:off x="5286380" y="2928934"/>
            <a:ext cx="3471965" cy="3056927"/>
            <a:chOff x="9396536" y="2924945"/>
            <a:chExt cx="3471965" cy="3056927"/>
          </a:xfrm>
        </p:grpSpPr>
        <p:pic>
          <p:nvPicPr>
            <p:cNvPr id="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1187624" y="1916832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集中整治</a:t>
            </a: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形式主义、官僚主义顽症痼疾；</a:t>
            </a: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狠抓</a:t>
            </a: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“四风”问题隐形变异；</a:t>
            </a: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大力开展</a:t>
            </a: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扶贫领域作风专项治理；</a:t>
            </a:r>
          </a:p>
          <a:p>
            <a:pPr marL="342900" indent="-342900" algn="just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坚决惩治</a:t>
            </a: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黑恶势力“保护伞”。</a:t>
            </a:r>
            <a:endParaRPr lang="en-US" altLang="zh-CN" sz="26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518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436096" y="2924945"/>
            <a:ext cx="3471965" cy="3056927"/>
            <a:chOff x="9396536" y="2924945"/>
            <a:chExt cx="3471965" cy="3056927"/>
          </a:xfrm>
        </p:grpSpPr>
        <p:pic>
          <p:nvPicPr>
            <p:cNvPr id="1026" name="Picture 2" descr="C:\Users\鲍世杰\Desktop\101251fjum310b7u1m01oz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5"/>
              <a:ext cx="3471964" cy="305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9396537" y="2924945"/>
              <a:ext cx="3471964" cy="3056927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11560" y="1052736"/>
            <a:ext cx="8064896" cy="892552"/>
          </a:xfrm>
          <a:prstGeom prst="rect">
            <a:avLst/>
          </a:prstGeom>
          <a:solidFill>
            <a:srgbClr val="89E0FF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（二）筑牢风险意识，着力聚焦金融领域正风反腐新态势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403648" y="2095158"/>
            <a:ext cx="6480720" cy="282178"/>
            <a:chOff x="1357290" y="3132418"/>
            <a:chExt cx="6480720" cy="282178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357290" y="3132418"/>
              <a:ext cx="648072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等腰三角形 7"/>
            <p:cNvSpPr/>
            <p:nvPr/>
          </p:nvSpPr>
          <p:spPr>
            <a:xfrm rot="10800000">
              <a:off x="2170193" y="3185995"/>
              <a:ext cx="446090" cy="228601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矩形 10"/>
          <p:cNvSpPr/>
          <p:nvPr/>
        </p:nvSpPr>
        <p:spPr>
          <a:xfrm>
            <a:off x="935596" y="2925764"/>
            <a:ext cx="74168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u"/>
            </a:pPr>
            <a:r>
              <a:rPr lang="zh-CN" altLang="en-US" sz="2600" b="1" dirty="0">
                <a:solidFill>
                  <a:srgbClr val="CC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全国金融工作会议：</a:t>
            </a:r>
            <a:endParaRPr lang="en-US" altLang="zh-CN" sz="2600" b="1" dirty="0">
              <a:solidFill>
                <a:srgbClr val="CC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“服务实体经济、防控金融风险、深化金融改革”三大任务。</a:t>
            </a:r>
          </a:p>
        </p:txBody>
      </p:sp>
    </p:spTree>
    <p:extLst>
      <p:ext uri="{BB962C8B-B14F-4D97-AF65-F5344CB8AC3E}">
        <p14:creationId xmlns:p14="http://schemas.microsoft.com/office/powerpoint/2010/main" val="258726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ts val="2880"/>
          </a:lnSpc>
          <a:buClr>
            <a:schemeClr val="accent2"/>
          </a:buClr>
          <a:buFont typeface="Wingdings" pitchFamily="2" charset="2"/>
          <a:buChar char="u"/>
          <a:defRPr sz="2600" b="1" dirty="0">
            <a:solidFill>
              <a:srgbClr val="CC3300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1934</Words>
  <Application>Microsoft Office PowerPoint</Application>
  <PresentationFormat>全屏显示(4:3)</PresentationFormat>
  <Paragraphs>171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4" baseType="lpstr">
      <vt:lpstr>方正黑体_GBK</vt:lpstr>
      <vt:lpstr>方正楷体_GBK</vt:lpstr>
      <vt:lpstr>方正小标宋_GBK</vt:lpstr>
      <vt:lpstr>黑体</vt:lpstr>
      <vt:lpstr>华文中宋</vt:lpstr>
      <vt:lpstr>宋体</vt:lpstr>
      <vt:lpstr>微软雅黑</vt:lpstr>
      <vt:lpstr>Agency FB</vt:lpstr>
      <vt:lpstr>Arial</vt:lpstr>
      <vt:lpstr>Calibri</vt:lpstr>
      <vt:lpstr>Wingdings</vt:lpstr>
      <vt:lpstr>Office 主题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wangjj</dc:creator>
  <cp:lastModifiedBy>Chen Stormstout</cp:lastModifiedBy>
  <cp:revision>317</cp:revision>
  <cp:lastPrinted>2017-01-18T07:49:30Z</cp:lastPrinted>
  <dcterms:created xsi:type="dcterms:W3CDTF">2016-07-14T02:11:30Z</dcterms:created>
  <dcterms:modified xsi:type="dcterms:W3CDTF">2019-06-24T08:21:21Z</dcterms:modified>
</cp:coreProperties>
</file>