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780" r:id="rId3"/>
    <p:sldId id="1273" r:id="rId5"/>
    <p:sldId id="1219" r:id="rId6"/>
    <p:sldId id="1222" r:id="rId7"/>
    <p:sldId id="1228" r:id="rId8"/>
    <p:sldId id="1230" r:id="rId9"/>
    <p:sldId id="1231" r:id="rId10"/>
    <p:sldId id="1232" r:id="rId11"/>
    <p:sldId id="1233" r:id="rId12"/>
    <p:sldId id="1242" r:id="rId13"/>
    <p:sldId id="1251" r:id="rId14"/>
    <p:sldId id="1259" r:id="rId15"/>
    <p:sldId id="1200" r:id="rId16"/>
    <p:sldId id="1270" r:id="rId17"/>
    <p:sldId id="1266" r:id="rId18"/>
    <p:sldId id="1269" r:id="rId19"/>
    <p:sldId id="1268" r:id="rId20"/>
    <p:sldId id="1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4C"/>
    <a:srgbClr val="EA3B4F"/>
    <a:srgbClr val="FF2F92"/>
    <a:srgbClr val="4AAFEB"/>
    <a:srgbClr val="E86B7A"/>
    <a:srgbClr val="EF8025"/>
    <a:srgbClr val="D9860A"/>
    <a:srgbClr val="F4AF55"/>
    <a:srgbClr val="0C9ACA"/>
    <a:srgbClr val="C93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1" autoAdjust="0"/>
    <p:restoredTop sz="84352" autoAdjust="0"/>
  </p:normalViewPr>
  <p:slideViewPr>
    <p:cSldViewPr snapToGrid="0" snapToObjects="1">
      <p:cViewPr varScale="1">
        <p:scale>
          <a:sx n="74" d="100"/>
          <a:sy n="74" d="100"/>
        </p:scale>
        <p:origin x="-4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5968;&#25454;&#24037;&#20316;\AI&#20154;&#24037;&#26234;&#33021;\&#25968;&#25454;&#25253;&#21578;\2019Q1\CB%20insights-AI%20unicor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 altLang="en-US" sz="1600" baseline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各领域独角兽数量</a:t>
            </a:r>
            <a:endParaRPr lang="zh-CN" altLang="en-US" sz="1600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50107871540412"/>
          <c:y val="0.160762796505198"/>
          <c:w val="0.895854034395612"/>
          <c:h val="0.50030477096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数据透视表!$F$20</c:f>
              <c:strCache>
                <c:ptCount val="1"/>
                <c:pt idx="0">
                  <c:v>企业数量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数据透视表!$E$21:$E$41</c:f>
              <c:strCache>
                <c:ptCount val="21"/>
                <c:pt idx="0">
                  <c:v>AI芯片</c:v>
                </c:pt>
                <c:pt idx="1">
                  <c:v>工业物联网</c:v>
                </c:pt>
                <c:pt idx="2">
                  <c:v>行为分析</c:v>
                </c:pt>
                <c:pt idx="3">
                  <c:v>环境保护</c:v>
                </c:pt>
                <c:pt idx="4">
                  <c:v>机器人流程自动化</c:v>
                </c:pt>
                <c:pt idx="5">
                  <c:v>教育</c:v>
                </c:pt>
                <c:pt idx="6">
                  <c:v>金融</c:v>
                </c:pt>
                <c:pt idx="7">
                  <c:v>面部识别技术</c:v>
                </c:pt>
                <c:pt idx="8">
                  <c:v>农业</c:v>
                </c:pt>
                <c:pt idx="9">
                  <c:v>人工智能物联网</c:v>
                </c:pt>
                <c:pt idx="10">
                  <c:v>商业智能</c:v>
                </c:pt>
                <c:pt idx="11">
                  <c:v>深度学习</c:v>
                </c:pt>
                <c:pt idx="12">
                  <c:v>市场营销</c:v>
                </c:pt>
                <c:pt idx="13">
                  <c:v>网络安全</c:v>
                </c:pt>
                <c:pt idx="14">
                  <c:v>新闻推荐</c:v>
                </c:pt>
                <c:pt idx="15">
                  <c:v>医疗健康</c:v>
                </c:pt>
                <c:pt idx="16">
                  <c:v>医疗可穿戴</c:v>
                </c:pt>
                <c:pt idx="17">
                  <c:v>语音技术</c:v>
                </c:pt>
                <c:pt idx="18">
                  <c:v>语音助理</c:v>
                </c:pt>
                <c:pt idx="19">
                  <c:v>智能机器人</c:v>
                </c:pt>
                <c:pt idx="20">
                  <c:v>智能驾驶</c:v>
                </c:pt>
              </c:strCache>
            </c:strRef>
          </c:cat>
          <c:val>
            <c:numRef>
              <c:f>数据透视表!$F$21:$F$41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5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180992"/>
        <c:axId val="536199168"/>
      </c:barChart>
      <c:catAx>
        <c:axId val="5361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536199168"/>
        <c:crosses val="autoZero"/>
        <c:auto val="1"/>
        <c:lblAlgn val="ctr"/>
        <c:lblOffset val="100"/>
        <c:noMultiLvlLbl val="0"/>
      </c:catAx>
      <c:valAx>
        <c:axId val="53619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53618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  <a:prstDash val="sysDash"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F7BF7-0E69-48C3-993F-3D8C7D7D425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02728F2-48D9-48AA-93A1-64048CE520B5}">
      <dgm:prSet phldrT="[文本]"/>
      <dgm:spPr>
        <a:solidFill>
          <a:srgbClr val="0C9ACA"/>
        </a:solidFill>
        <a:ln>
          <a:noFill/>
        </a:ln>
      </dgm:spPr>
      <dgm:t>
        <a:bodyPr/>
        <a:lstStyle/>
        <a:p>
          <a:endParaRPr lang="zh-CN" altLang="en-US" dirty="0">
            <a:solidFill>
              <a:srgbClr val="0C9ACA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A0232B15-E4BA-4BB2-B9AD-9AF913301CC0}" cxnId="{0CECE253-2B7B-470C-A499-60B62389805D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F446A8D3-1EAE-4CD5-B522-18A304B8CDC3}" cxnId="{0CECE253-2B7B-470C-A499-60B62389805D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72652F27-28B0-4EFE-A276-D19BB4472583}">
      <dgm:prSet phldrT="[文本]"/>
      <dgm:spPr>
        <a:solidFill>
          <a:srgbClr val="D9860A"/>
        </a:solidFill>
        <a:ln>
          <a:noFill/>
        </a:ln>
      </dgm:spPr>
      <dgm:t>
        <a:bodyPr/>
        <a:lstStyle/>
        <a:p>
          <a:endParaRPr lang="zh-CN" altLang="en-US" dirty="0">
            <a:solidFill>
              <a:srgbClr val="D9860A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511ADAC1-CCBC-4752-9D1E-693133445A8D}" cxnId="{B383C771-C10F-4760-B869-38F2D06ACE5C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F2634D1A-794F-4C65-BEC6-58ABAC9EDC03}" cxnId="{B383C771-C10F-4760-B869-38F2D06ACE5C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B08CBA89-258E-460E-A1DC-616D3994A186}">
      <dgm:prSet phldrT="[文本]"/>
      <dgm:spPr>
        <a:solidFill>
          <a:srgbClr val="C93C79"/>
        </a:solidFill>
        <a:ln>
          <a:noFill/>
        </a:ln>
      </dgm:spPr>
      <dgm:t>
        <a:bodyPr/>
        <a:lstStyle/>
        <a:p>
          <a:pPr algn="just"/>
          <a:endParaRPr lang="zh-CN" altLang="en-US" dirty="0">
            <a:solidFill>
              <a:srgbClr val="C93C79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035795FB-9A4D-4119-A06F-D35463D216F4}" cxnId="{9B988FBE-F6A5-49C5-8BE7-F59F495681AC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B1C08CD8-2542-461E-BF46-4EA6A0EE1DDB}" cxnId="{9B988FBE-F6A5-49C5-8BE7-F59F495681AC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6C8F0111-E076-4666-9F2A-846C2C6B50CC}" type="pres">
      <dgm:prSet presAssocID="{B47F7BF7-0E69-48C3-993F-3D8C7D7D425D}" presName="compositeShape" presStyleCnt="0">
        <dgm:presLayoutVars>
          <dgm:chMax val="7"/>
          <dgm:dir/>
          <dgm:resizeHandles val="exact"/>
        </dgm:presLayoutVars>
      </dgm:prSet>
      <dgm:spPr/>
    </dgm:pt>
    <dgm:pt modelId="{B046C32E-22C5-4011-832A-42453D680C7D}" type="pres">
      <dgm:prSet presAssocID="{902728F2-48D9-48AA-93A1-64048CE520B5}" presName="circ1" presStyleLbl="vennNode1" presStyleIdx="0" presStyleCnt="3" custLinFactNeighborX="-302" custLinFactNeighborY="2853"/>
      <dgm:spPr/>
      <dgm:t>
        <a:bodyPr/>
        <a:lstStyle/>
        <a:p>
          <a:endParaRPr lang="zh-CN" altLang="en-US"/>
        </a:p>
      </dgm:t>
    </dgm:pt>
    <dgm:pt modelId="{CC9F4415-77BE-45CF-92A5-447D10F4AE5B}" type="pres">
      <dgm:prSet presAssocID="{902728F2-48D9-48AA-93A1-64048CE520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680C22-8D13-413E-B4B4-B7201CBD83B0}" type="pres">
      <dgm:prSet presAssocID="{72652F27-28B0-4EFE-A276-D19BB4472583}" presName="circ2" presStyleLbl="vennNode1" presStyleIdx="1" presStyleCnt="3" custLinFactNeighborX="6047" custLinFactNeighborY="-712"/>
      <dgm:spPr/>
      <dgm:t>
        <a:bodyPr/>
        <a:lstStyle/>
        <a:p>
          <a:endParaRPr lang="zh-CN" altLang="en-US"/>
        </a:p>
      </dgm:t>
    </dgm:pt>
    <dgm:pt modelId="{1D1928F5-3F8E-4EDB-AED2-BE14C082BB4E}" type="pres">
      <dgm:prSet presAssocID="{72652F27-28B0-4EFE-A276-D19BB44725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50AFCC-2BDA-4524-8921-B28CFEFB87F6}" type="pres">
      <dgm:prSet presAssocID="{B08CBA89-258E-460E-A1DC-616D3994A186}" presName="circ3" presStyleLbl="vennNode1" presStyleIdx="2" presStyleCnt="3" custLinFactNeighborX="-4393" custLinFactNeighborY="6845"/>
      <dgm:spPr/>
      <dgm:t>
        <a:bodyPr/>
        <a:lstStyle/>
        <a:p>
          <a:endParaRPr lang="zh-CN" altLang="en-US"/>
        </a:p>
      </dgm:t>
    </dgm:pt>
    <dgm:pt modelId="{2260A7E4-F62B-4C91-81E7-45AE33333D2C}" type="pres">
      <dgm:prSet presAssocID="{B08CBA89-258E-460E-A1DC-616D3994A1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3733EDF-E2CF-48C8-85D4-9C41E9485A84}" type="presOf" srcId="{902728F2-48D9-48AA-93A1-64048CE520B5}" destId="{CC9F4415-77BE-45CF-92A5-447D10F4AE5B}" srcOrd="1" destOrd="0" presId="urn:microsoft.com/office/officeart/2005/8/layout/venn1"/>
    <dgm:cxn modelId="{B383C771-C10F-4760-B869-38F2D06ACE5C}" srcId="{B47F7BF7-0E69-48C3-993F-3D8C7D7D425D}" destId="{72652F27-28B0-4EFE-A276-D19BB4472583}" srcOrd="1" destOrd="0" parTransId="{511ADAC1-CCBC-4752-9D1E-693133445A8D}" sibTransId="{F2634D1A-794F-4C65-BEC6-58ABAC9EDC03}"/>
    <dgm:cxn modelId="{9B988FBE-F6A5-49C5-8BE7-F59F495681AC}" srcId="{B47F7BF7-0E69-48C3-993F-3D8C7D7D425D}" destId="{B08CBA89-258E-460E-A1DC-616D3994A186}" srcOrd="2" destOrd="0" parTransId="{035795FB-9A4D-4119-A06F-D35463D216F4}" sibTransId="{B1C08CD8-2542-461E-BF46-4EA6A0EE1DDB}"/>
    <dgm:cxn modelId="{3796212A-807A-4532-B8C6-F816E8D45829}" type="presOf" srcId="{902728F2-48D9-48AA-93A1-64048CE520B5}" destId="{B046C32E-22C5-4011-832A-42453D680C7D}" srcOrd="0" destOrd="0" presId="urn:microsoft.com/office/officeart/2005/8/layout/venn1"/>
    <dgm:cxn modelId="{367C080B-C315-464C-A658-6027FF7D7C1B}" type="presOf" srcId="{B47F7BF7-0E69-48C3-993F-3D8C7D7D425D}" destId="{6C8F0111-E076-4666-9F2A-846C2C6B50CC}" srcOrd="0" destOrd="0" presId="urn:microsoft.com/office/officeart/2005/8/layout/venn1"/>
    <dgm:cxn modelId="{0CECE253-2B7B-470C-A499-60B62389805D}" srcId="{B47F7BF7-0E69-48C3-993F-3D8C7D7D425D}" destId="{902728F2-48D9-48AA-93A1-64048CE520B5}" srcOrd="0" destOrd="0" parTransId="{A0232B15-E4BA-4BB2-B9AD-9AF913301CC0}" sibTransId="{F446A8D3-1EAE-4CD5-B522-18A304B8CDC3}"/>
    <dgm:cxn modelId="{BADE2A42-B99C-454A-B4B5-CF2FB29FAE0B}" type="presOf" srcId="{72652F27-28B0-4EFE-A276-D19BB4472583}" destId="{1D1928F5-3F8E-4EDB-AED2-BE14C082BB4E}" srcOrd="1" destOrd="0" presId="urn:microsoft.com/office/officeart/2005/8/layout/venn1"/>
    <dgm:cxn modelId="{98370759-00BE-476E-9084-C20C59C423BF}" type="presOf" srcId="{72652F27-28B0-4EFE-A276-D19BB4472583}" destId="{44680C22-8D13-413E-B4B4-B7201CBD83B0}" srcOrd="0" destOrd="0" presId="urn:microsoft.com/office/officeart/2005/8/layout/venn1"/>
    <dgm:cxn modelId="{FC3D6E86-C26F-43F8-B943-85821179525D}" type="presOf" srcId="{B08CBA89-258E-460E-A1DC-616D3994A186}" destId="{2260A7E4-F62B-4C91-81E7-45AE33333D2C}" srcOrd="1" destOrd="0" presId="urn:microsoft.com/office/officeart/2005/8/layout/venn1"/>
    <dgm:cxn modelId="{E79762FA-3DC4-4563-8849-2826DB4602A4}" type="presOf" srcId="{B08CBA89-258E-460E-A1DC-616D3994A186}" destId="{9E50AFCC-2BDA-4524-8921-B28CFEFB87F6}" srcOrd="0" destOrd="0" presId="urn:microsoft.com/office/officeart/2005/8/layout/venn1"/>
    <dgm:cxn modelId="{41016149-DB82-4D67-8E29-4D87D6A6CB55}" type="presParOf" srcId="{6C8F0111-E076-4666-9F2A-846C2C6B50CC}" destId="{B046C32E-22C5-4011-832A-42453D680C7D}" srcOrd="0" destOrd="0" presId="urn:microsoft.com/office/officeart/2005/8/layout/venn1"/>
    <dgm:cxn modelId="{932F350F-B6DC-42A0-A35C-A0022FD4C7B7}" type="presParOf" srcId="{6C8F0111-E076-4666-9F2A-846C2C6B50CC}" destId="{CC9F4415-77BE-45CF-92A5-447D10F4AE5B}" srcOrd="1" destOrd="0" presId="urn:microsoft.com/office/officeart/2005/8/layout/venn1"/>
    <dgm:cxn modelId="{D0B6F5B8-21A9-4313-A4C2-694493FB9E94}" type="presParOf" srcId="{6C8F0111-E076-4666-9F2A-846C2C6B50CC}" destId="{44680C22-8D13-413E-B4B4-B7201CBD83B0}" srcOrd="2" destOrd="0" presId="urn:microsoft.com/office/officeart/2005/8/layout/venn1"/>
    <dgm:cxn modelId="{9923A58B-A44D-4BB1-82CB-136A3207B7CF}" type="presParOf" srcId="{6C8F0111-E076-4666-9F2A-846C2C6B50CC}" destId="{1D1928F5-3F8E-4EDB-AED2-BE14C082BB4E}" srcOrd="3" destOrd="0" presId="urn:microsoft.com/office/officeart/2005/8/layout/venn1"/>
    <dgm:cxn modelId="{EFFD5E46-4595-4E0D-B9D0-8D4489BD4678}" type="presParOf" srcId="{6C8F0111-E076-4666-9F2A-846C2C6B50CC}" destId="{9E50AFCC-2BDA-4524-8921-B28CFEFB87F6}" srcOrd="4" destOrd="0" presId="urn:microsoft.com/office/officeart/2005/8/layout/venn1"/>
    <dgm:cxn modelId="{80AB7636-713E-4E62-9B43-55D841193B08}" type="presParOf" srcId="{6C8F0111-E076-4666-9F2A-846C2C6B50CC}" destId="{2260A7E4-F62B-4C91-81E7-45AE33333D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46C32E-22C5-4011-832A-42453D680C7D}">
      <dsp:nvSpPr>
        <dsp:cNvPr id="0" name=""/>
        <dsp:cNvSpPr/>
      </dsp:nvSpPr>
      <dsp:spPr>
        <a:xfrm>
          <a:off x="1545306" y="75187"/>
          <a:ext cx="1523151" cy="1523151"/>
        </a:xfrm>
        <a:prstGeom prst="ellipse">
          <a:avLst/>
        </a:prstGeom>
        <a:solidFill>
          <a:srgbClr val="0C9A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400" kern="1200" dirty="0">
            <a:solidFill>
              <a:srgbClr val="0C9ACA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748393" y="341739"/>
        <a:ext cx="1116977" cy="685417"/>
      </dsp:txXfrm>
    </dsp:sp>
    <dsp:sp modelId="{44680C22-8D13-413E-B4B4-B7201CBD83B0}">
      <dsp:nvSpPr>
        <dsp:cNvPr id="0" name=""/>
        <dsp:cNvSpPr/>
      </dsp:nvSpPr>
      <dsp:spPr>
        <a:xfrm>
          <a:off x="2191615" y="972856"/>
          <a:ext cx="1523151" cy="1523151"/>
        </a:xfrm>
        <a:prstGeom prst="ellipse">
          <a:avLst/>
        </a:prstGeom>
        <a:solidFill>
          <a:srgbClr val="D9860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100" kern="1200" dirty="0">
            <a:solidFill>
              <a:srgbClr val="D9860A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657445" y="1366337"/>
        <a:ext cx="913890" cy="837733"/>
      </dsp:txXfrm>
    </dsp:sp>
    <dsp:sp modelId="{9E50AFCC-2BDA-4524-8921-B28CFEFB87F6}">
      <dsp:nvSpPr>
        <dsp:cNvPr id="0" name=""/>
        <dsp:cNvSpPr/>
      </dsp:nvSpPr>
      <dsp:spPr>
        <a:xfrm>
          <a:off x="933390" y="1015433"/>
          <a:ext cx="1523151" cy="1523151"/>
        </a:xfrm>
        <a:prstGeom prst="ellipse">
          <a:avLst/>
        </a:prstGeom>
        <a:solidFill>
          <a:srgbClr val="C93C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100" kern="1200" dirty="0">
            <a:solidFill>
              <a:srgbClr val="C93C79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076820" y="1408914"/>
        <a:ext cx="913890" cy="837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DEFB-562D-E14A-A185-97B5EF90475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哥德尔，图灵，卢卡斯悖论，彭罗斯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等到核聚变可控以及量子计算机的实用，估计才能是真的人工智能时代的到临。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6429-4782-4386-A49D-97DAAB09B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2BA1-526A-9C4C-9F01-C5DBACB64D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D3E8F58-6CFF-0B46-B5E6-2893C67F121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5505B7-F298-5943-A111-E790E81E331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9778739" y="6240645"/>
            <a:ext cx="343825" cy="309997"/>
            <a:chOff x="4634991" y="2138335"/>
            <a:chExt cx="428348" cy="386204"/>
          </a:xfrm>
        </p:grpSpPr>
        <p:sp>
          <p:nvSpPr>
            <p:cNvPr id="28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170173" y="6240645"/>
            <a:ext cx="343825" cy="309997"/>
            <a:chOff x="5076056" y="2138335"/>
            <a:chExt cx="428348" cy="386204"/>
          </a:xfrm>
        </p:grpSpPr>
        <p:sp>
          <p:nvSpPr>
            <p:cNvPr id="31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561607" y="6240645"/>
            <a:ext cx="343825" cy="309997"/>
            <a:chOff x="5557128" y="2138335"/>
            <a:chExt cx="428348" cy="386204"/>
          </a:xfrm>
        </p:grpSpPr>
        <p:sp>
          <p:nvSpPr>
            <p:cNvPr id="34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946602" y="6240645"/>
            <a:ext cx="343825" cy="309997"/>
            <a:chOff x="6068610" y="2138335"/>
            <a:chExt cx="428348" cy="386204"/>
          </a:xfrm>
        </p:grpSpPr>
        <p:sp>
          <p:nvSpPr>
            <p:cNvPr id="37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318718" y="6240645"/>
            <a:ext cx="343825" cy="309997"/>
            <a:chOff x="6623914" y="2138335"/>
            <a:chExt cx="428348" cy="386204"/>
          </a:xfrm>
        </p:grpSpPr>
        <p:sp>
          <p:nvSpPr>
            <p:cNvPr id="40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4699" y="1558344"/>
            <a:ext cx="11779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5G</a:t>
            </a:r>
            <a:r>
              <a:rPr lang="zh-CN" altLang="en-US" sz="4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等新一代信息技术发展现状                        及典型应用案例分析</a:t>
            </a:r>
            <a:endParaRPr lang="en-US" altLang="zh-CN" sz="4400" b="1" dirty="0" smtClean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0937" y="4184701"/>
            <a:ext cx="797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中国信息通信研究院云计算与大数据研究所所长   何宝宏</a:t>
            </a:r>
            <a:endParaRPr lang="zh-CN" altLang="en-US" sz="28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664308" y="600157"/>
            <a:ext cx="685800" cy="154586"/>
            <a:chOff x="6299200" y="3789363"/>
            <a:chExt cx="4764904" cy="1074058"/>
          </a:xfrm>
        </p:grpSpPr>
        <p:sp>
          <p:nvSpPr>
            <p:cNvPr id="21" name="椭圆 20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1613529" y="18521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数据库市场正在发生翻天覆地的变化</a:t>
            </a:r>
            <a:endParaRPr lang="zh-CN" altLang="en-US" sz="2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5282" y="1493875"/>
            <a:ext cx="3154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2018</a:t>
            </a: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年</a:t>
            </a:r>
            <a:r>
              <a:rPr lang="en-US" altLang="zh-CN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10</a:t>
            </a: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月，世界最大的两家大数据技术服务商</a:t>
            </a:r>
            <a:r>
              <a:rPr lang="en-US" altLang="zh-CN" sz="1800" dirty="0" err="1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Cloudera</a:t>
            </a: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和</a:t>
            </a:r>
            <a:r>
              <a:rPr lang="en-US" altLang="zh-CN" sz="1800" dirty="0" err="1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Hortonworks</a:t>
            </a: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宣布合并。</a:t>
            </a:r>
            <a:endParaRPr lang="zh-CN" altLang="en-US" sz="18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3" name="组合 10"/>
          <p:cNvGrpSpPr/>
          <p:nvPr/>
        </p:nvGrpSpPr>
        <p:grpSpPr>
          <a:xfrm>
            <a:off x="825282" y="3690297"/>
            <a:ext cx="3472398" cy="622739"/>
            <a:chOff x="539552" y="1783767"/>
            <a:chExt cx="8208912" cy="12200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790913"/>
              <a:ext cx="2736304" cy="106886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826022"/>
              <a:ext cx="2815477" cy="100341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1783767"/>
              <a:ext cx="2043428" cy="1220031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8618612" y="1493875"/>
            <a:ext cx="31813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另一方面</a:t>
            </a:r>
            <a:r>
              <a:rPr lang="en-US" altLang="zh-CN" sz="1800" dirty="0" err="1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MongoDB</a:t>
            </a: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和</a:t>
            </a:r>
            <a:r>
              <a:rPr lang="en-US" altLang="zh-CN" sz="1800" dirty="0" err="1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Redis</a:t>
            </a:r>
            <a:r>
              <a:rPr lang="zh-CN" altLang="en-US" sz="18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等社区宣布修改其开源协议，被指针对云厂商。</a:t>
            </a:r>
            <a:endParaRPr lang="zh-CN" altLang="en-US" sz="18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8298571" y="5342856"/>
            <a:ext cx="350138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开源社区与</a:t>
            </a:r>
            <a:r>
              <a:rPr lang="zh-CN" altLang="en-US" sz="20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云厂商如何博弈？</a:t>
            </a:r>
            <a:endParaRPr lang="zh-CN" altLang="en-US" sz="20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335" y="3403421"/>
            <a:ext cx="1328542" cy="883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2" y="4237037"/>
            <a:ext cx="1261110" cy="10524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522" y="3524775"/>
            <a:ext cx="1399006" cy="64121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522" y="4562599"/>
            <a:ext cx="1549582" cy="52233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44970" y="5078334"/>
            <a:ext cx="376169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是抱团取暖还是强强</a:t>
            </a:r>
            <a:r>
              <a:rPr lang="zh-CN" altLang="en-US" sz="2000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联合？其</a:t>
            </a:r>
            <a:r>
              <a:rPr lang="zh-CN" altLang="en-US" sz="20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背后的开源商业模式值得探讨。</a:t>
            </a:r>
            <a:endParaRPr lang="zh-CN" altLang="en-US" sz="20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9697" y="1493875"/>
            <a:ext cx="3295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大公司纷纷拥抱开源，微软收购</a:t>
            </a:r>
            <a:r>
              <a:rPr lang="en-US" altLang="zh-CN" sz="1800" dirty="0" err="1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Github</a:t>
            </a:r>
            <a:r>
              <a:rPr lang="zh-CN" altLang="en-US" sz="18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，</a:t>
            </a:r>
            <a:r>
              <a:rPr lang="en-US" altLang="zh-CN" sz="18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IBM</a:t>
            </a:r>
            <a:r>
              <a:rPr lang="zh-CN" altLang="en-US" sz="18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收购</a:t>
            </a:r>
            <a:r>
              <a:rPr lang="en-US" altLang="zh-CN" sz="1800" dirty="0" err="1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Redhat</a:t>
            </a:r>
            <a:r>
              <a:rPr lang="zh-CN" altLang="en-US" sz="18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，大量国内外大厂近两年将内部项目开源。</a:t>
            </a:r>
            <a:endParaRPr lang="zh-CN" altLang="en-US" sz="18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69269" y="5360188"/>
            <a:ext cx="2749471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开源成为巨头的策略？</a:t>
            </a:r>
            <a:endParaRPr lang="en-US" altLang="zh-CN" sz="20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380" y="3681049"/>
            <a:ext cx="819150" cy="9698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8210" y="3695641"/>
            <a:ext cx="1131641" cy="9552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数据资产已经成为风险的高地</a:t>
            </a:r>
            <a:endParaRPr lang="zh-CN" altLang="en-US" sz="2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10" name="椭圆 9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3" name="组合 21"/>
          <p:cNvGrpSpPr/>
          <p:nvPr/>
        </p:nvGrpSpPr>
        <p:grpSpPr>
          <a:xfrm>
            <a:off x="1358900" y="1572504"/>
            <a:ext cx="5302874" cy="4042604"/>
            <a:chOff x="1537733" y="1404065"/>
            <a:chExt cx="5430312" cy="4768086"/>
          </a:xfrm>
        </p:grpSpPr>
        <p:sp>
          <p:nvSpPr>
            <p:cNvPr id="13" name="矩形 5"/>
            <p:cNvSpPr/>
            <p:nvPr/>
          </p:nvSpPr>
          <p:spPr>
            <a:xfrm>
              <a:off x="2344894" y="1404065"/>
              <a:ext cx="3809814" cy="1438241"/>
            </a:xfrm>
            <a:custGeom>
              <a:avLst/>
              <a:gdLst>
                <a:gd name="connsiteX0" fmla="*/ 0 w 3758062"/>
                <a:gd name="connsiteY0" fmla="*/ 0 h 1584176"/>
                <a:gd name="connsiteX1" fmla="*/ 3758062 w 3758062"/>
                <a:gd name="connsiteY1" fmla="*/ 0 h 1584176"/>
                <a:gd name="connsiteX2" fmla="*/ 3758062 w 3758062"/>
                <a:gd name="connsiteY2" fmla="*/ 1584176 h 1584176"/>
                <a:gd name="connsiteX3" fmla="*/ 0 w 3758062"/>
                <a:gd name="connsiteY3" fmla="*/ 1584176 h 1584176"/>
                <a:gd name="connsiteX4" fmla="*/ 0 w 3758062"/>
                <a:gd name="connsiteY4" fmla="*/ 0 h 1584176"/>
                <a:gd name="connsiteX0-1" fmla="*/ 0 w 3758062"/>
                <a:gd name="connsiteY0-2" fmla="*/ 14287 h 1598463"/>
                <a:gd name="connsiteX1-3" fmla="*/ 2800799 w 3758062"/>
                <a:gd name="connsiteY1-4" fmla="*/ 0 h 1598463"/>
                <a:gd name="connsiteX2-5" fmla="*/ 3758062 w 3758062"/>
                <a:gd name="connsiteY2-6" fmla="*/ 1598463 h 1598463"/>
                <a:gd name="connsiteX3-7" fmla="*/ 0 w 3758062"/>
                <a:gd name="connsiteY3-8" fmla="*/ 1598463 h 1598463"/>
                <a:gd name="connsiteX4-9" fmla="*/ 0 w 3758062"/>
                <a:gd name="connsiteY4-10" fmla="*/ 14287 h 1598463"/>
                <a:gd name="connsiteX0-11" fmla="*/ 0 w 3200849"/>
                <a:gd name="connsiteY0-12" fmla="*/ 14287 h 1598463"/>
                <a:gd name="connsiteX1-13" fmla="*/ 2800799 w 3200849"/>
                <a:gd name="connsiteY1-14" fmla="*/ 0 h 1598463"/>
                <a:gd name="connsiteX2-15" fmla="*/ 3200849 w 3200849"/>
                <a:gd name="connsiteY2-16" fmla="*/ 1584176 h 1598463"/>
                <a:gd name="connsiteX3-17" fmla="*/ 0 w 3200849"/>
                <a:gd name="connsiteY3-18" fmla="*/ 1598463 h 1598463"/>
                <a:gd name="connsiteX4-19" fmla="*/ 0 w 3200849"/>
                <a:gd name="connsiteY4-20" fmla="*/ 14287 h 1598463"/>
                <a:gd name="connsiteX0-21" fmla="*/ 0 w 3200849"/>
                <a:gd name="connsiteY0-22" fmla="*/ 14287 h 1598463"/>
                <a:gd name="connsiteX1-23" fmla="*/ 2843662 w 3200849"/>
                <a:gd name="connsiteY1-24" fmla="*/ 0 h 1598463"/>
                <a:gd name="connsiteX2-25" fmla="*/ 3200849 w 3200849"/>
                <a:gd name="connsiteY2-26" fmla="*/ 1584176 h 1598463"/>
                <a:gd name="connsiteX3-27" fmla="*/ 0 w 3200849"/>
                <a:gd name="connsiteY3-28" fmla="*/ 1598463 h 1598463"/>
                <a:gd name="connsiteX4-29" fmla="*/ 0 w 3200849"/>
                <a:gd name="connsiteY4-30" fmla="*/ 14287 h 1598463"/>
                <a:gd name="connsiteX0-31" fmla="*/ 985838 w 3200849"/>
                <a:gd name="connsiteY0-32" fmla="*/ 14287 h 1598463"/>
                <a:gd name="connsiteX1-33" fmla="*/ 2843662 w 3200849"/>
                <a:gd name="connsiteY1-34" fmla="*/ 0 h 1598463"/>
                <a:gd name="connsiteX2-35" fmla="*/ 3200849 w 3200849"/>
                <a:gd name="connsiteY2-36" fmla="*/ 1584176 h 1598463"/>
                <a:gd name="connsiteX3-37" fmla="*/ 0 w 3200849"/>
                <a:gd name="connsiteY3-38" fmla="*/ 1598463 h 1598463"/>
                <a:gd name="connsiteX4-39" fmla="*/ 985838 w 3200849"/>
                <a:gd name="connsiteY4-40" fmla="*/ 14287 h 1598463"/>
                <a:gd name="connsiteX0-41" fmla="*/ 614363 w 2829374"/>
                <a:gd name="connsiteY0-42" fmla="*/ 14287 h 1598463"/>
                <a:gd name="connsiteX1-43" fmla="*/ 2472187 w 2829374"/>
                <a:gd name="connsiteY1-44" fmla="*/ 0 h 1598463"/>
                <a:gd name="connsiteX2-45" fmla="*/ 2829374 w 2829374"/>
                <a:gd name="connsiteY2-46" fmla="*/ 1584176 h 1598463"/>
                <a:gd name="connsiteX3-47" fmla="*/ 0 w 2829374"/>
                <a:gd name="connsiteY3-48" fmla="*/ 1598463 h 1598463"/>
                <a:gd name="connsiteX4-49" fmla="*/ 614363 w 2829374"/>
                <a:gd name="connsiteY4-50" fmla="*/ 14287 h 1598463"/>
                <a:gd name="connsiteX0-51" fmla="*/ 371475 w 2829374"/>
                <a:gd name="connsiteY0-52" fmla="*/ 14287 h 1598463"/>
                <a:gd name="connsiteX1-53" fmla="*/ 2472187 w 2829374"/>
                <a:gd name="connsiteY1-54" fmla="*/ 0 h 1598463"/>
                <a:gd name="connsiteX2-55" fmla="*/ 2829374 w 2829374"/>
                <a:gd name="connsiteY2-56" fmla="*/ 1584176 h 1598463"/>
                <a:gd name="connsiteX3-57" fmla="*/ 0 w 2829374"/>
                <a:gd name="connsiteY3-58" fmla="*/ 1598463 h 1598463"/>
                <a:gd name="connsiteX4-59" fmla="*/ 371475 w 2829374"/>
                <a:gd name="connsiteY4-60" fmla="*/ 14287 h 1598463"/>
                <a:gd name="connsiteX0-61" fmla="*/ 371475 w 2829374"/>
                <a:gd name="connsiteY0-62" fmla="*/ 14287 h 1598463"/>
                <a:gd name="connsiteX1-63" fmla="*/ 2623915 w 2829374"/>
                <a:gd name="connsiteY1-64" fmla="*/ 0 h 1598463"/>
                <a:gd name="connsiteX2-65" fmla="*/ 2829374 w 2829374"/>
                <a:gd name="connsiteY2-66" fmla="*/ 1584176 h 1598463"/>
                <a:gd name="connsiteX3-67" fmla="*/ 0 w 2829374"/>
                <a:gd name="connsiteY3-68" fmla="*/ 1598463 h 1598463"/>
                <a:gd name="connsiteX4-69" fmla="*/ 371475 w 2829374"/>
                <a:gd name="connsiteY4-70" fmla="*/ 14287 h 1598463"/>
                <a:gd name="connsiteX0-71" fmla="*/ 234920 w 2829374"/>
                <a:gd name="connsiteY0-72" fmla="*/ 0 h 1629485"/>
                <a:gd name="connsiteX1-73" fmla="*/ 2623915 w 2829374"/>
                <a:gd name="connsiteY1-74" fmla="*/ 31022 h 1629485"/>
                <a:gd name="connsiteX2-75" fmla="*/ 2829374 w 2829374"/>
                <a:gd name="connsiteY2-76" fmla="*/ 1615198 h 1629485"/>
                <a:gd name="connsiteX3-77" fmla="*/ 0 w 2829374"/>
                <a:gd name="connsiteY3-78" fmla="*/ 1629485 h 1629485"/>
                <a:gd name="connsiteX4-79" fmla="*/ 234920 w 2829374"/>
                <a:gd name="connsiteY4-80" fmla="*/ 0 h 1629485"/>
                <a:gd name="connsiteX0-81" fmla="*/ 271119 w 2865573"/>
                <a:gd name="connsiteY0-82" fmla="*/ 0 h 1615198"/>
                <a:gd name="connsiteX1-83" fmla="*/ 2660114 w 2865573"/>
                <a:gd name="connsiteY1-84" fmla="*/ 31022 h 1615198"/>
                <a:gd name="connsiteX2-85" fmla="*/ 2865573 w 2865573"/>
                <a:gd name="connsiteY2-86" fmla="*/ 1615198 h 1615198"/>
                <a:gd name="connsiteX3-87" fmla="*/ 0 w 2865573"/>
                <a:gd name="connsiteY3-88" fmla="*/ 1611468 h 1615198"/>
                <a:gd name="connsiteX4-89" fmla="*/ 271119 w 2865573"/>
                <a:gd name="connsiteY4-90" fmla="*/ 0 h 1615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65573" h="1615198">
                  <a:moveTo>
                    <a:pt x="271119" y="0"/>
                  </a:moveTo>
                  <a:lnTo>
                    <a:pt x="2660114" y="31022"/>
                  </a:lnTo>
                  <a:lnTo>
                    <a:pt x="2865573" y="1615198"/>
                  </a:lnTo>
                  <a:lnTo>
                    <a:pt x="0" y="1611468"/>
                  </a:lnTo>
                  <a:lnTo>
                    <a:pt x="271119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FFC000">
                    <a:shade val="30000"/>
                    <a:satMod val="115000"/>
                  </a:srgbClr>
                </a:gs>
                <a:gs pos="79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4" name="矩形 5"/>
            <p:cNvSpPr/>
            <p:nvPr/>
          </p:nvSpPr>
          <p:spPr>
            <a:xfrm>
              <a:off x="1985547" y="3038189"/>
              <a:ext cx="4575829" cy="1491308"/>
            </a:xfrm>
            <a:custGeom>
              <a:avLst/>
              <a:gdLst>
                <a:gd name="connsiteX0" fmla="*/ 0 w 3758062"/>
                <a:gd name="connsiteY0" fmla="*/ 0 h 1584176"/>
                <a:gd name="connsiteX1" fmla="*/ 3758062 w 3758062"/>
                <a:gd name="connsiteY1" fmla="*/ 0 h 1584176"/>
                <a:gd name="connsiteX2" fmla="*/ 3758062 w 3758062"/>
                <a:gd name="connsiteY2" fmla="*/ 1584176 h 1584176"/>
                <a:gd name="connsiteX3" fmla="*/ 0 w 3758062"/>
                <a:gd name="connsiteY3" fmla="*/ 1584176 h 1584176"/>
                <a:gd name="connsiteX4" fmla="*/ 0 w 3758062"/>
                <a:gd name="connsiteY4" fmla="*/ 0 h 1584176"/>
                <a:gd name="connsiteX0-1" fmla="*/ 0 w 3758062"/>
                <a:gd name="connsiteY0-2" fmla="*/ 14287 h 1598463"/>
                <a:gd name="connsiteX1-3" fmla="*/ 2800799 w 3758062"/>
                <a:gd name="connsiteY1-4" fmla="*/ 0 h 1598463"/>
                <a:gd name="connsiteX2-5" fmla="*/ 3758062 w 3758062"/>
                <a:gd name="connsiteY2-6" fmla="*/ 1598463 h 1598463"/>
                <a:gd name="connsiteX3-7" fmla="*/ 0 w 3758062"/>
                <a:gd name="connsiteY3-8" fmla="*/ 1598463 h 1598463"/>
                <a:gd name="connsiteX4-9" fmla="*/ 0 w 3758062"/>
                <a:gd name="connsiteY4-10" fmla="*/ 14287 h 1598463"/>
                <a:gd name="connsiteX0-11" fmla="*/ 0 w 3200849"/>
                <a:gd name="connsiteY0-12" fmla="*/ 14287 h 1598463"/>
                <a:gd name="connsiteX1-13" fmla="*/ 2800799 w 3200849"/>
                <a:gd name="connsiteY1-14" fmla="*/ 0 h 1598463"/>
                <a:gd name="connsiteX2-15" fmla="*/ 3200849 w 3200849"/>
                <a:gd name="connsiteY2-16" fmla="*/ 1584176 h 1598463"/>
                <a:gd name="connsiteX3-17" fmla="*/ 0 w 3200849"/>
                <a:gd name="connsiteY3-18" fmla="*/ 1598463 h 1598463"/>
                <a:gd name="connsiteX4-19" fmla="*/ 0 w 3200849"/>
                <a:gd name="connsiteY4-20" fmla="*/ 14287 h 1598463"/>
                <a:gd name="connsiteX0-21" fmla="*/ 0 w 3200849"/>
                <a:gd name="connsiteY0-22" fmla="*/ 14287 h 1598463"/>
                <a:gd name="connsiteX1-23" fmla="*/ 2843662 w 3200849"/>
                <a:gd name="connsiteY1-24" fmla="*/ 0 h 1598463"/>
                <a:gd name="connsiteX2-25" fmla="*/ 3200849 w 3200849"/>
                <a:gd name="connsiteY2-26" fmla="*/ 1584176 h 1598463"/>
                <a:gd name="connsiteX3-27" fmla="*/ 0 w 3200849"/>
                <a:gd name="connsiteY3-28" fmla="*/ 1598463 h 1598463"/>
                <a:gd name="connsiteX4-29" fmla="*/ 0 w 3200849"/>
                <a:gd name="connsiteY4-30" fmla="*/ 14287 h 1598463"/>
                <a:gd name="connsiteX0-31" fmla="*/ 985838 w 3200849"/>
                <a:gd name="connsiteY0-32" fmla="*/ 14287 h 1598463"/>
                <a:gd name="connsiteX1-33" fmla="*/ 2843662 w 3200849"/>
                <a:gd name="connsiteY1-34" fmla="*/ 0 h 1598463"/>
                <a:gd name="connsiteX2-35" fmla="*/ 3200849 w 3200849"/>
                <a:gd name="connsiteY2-36" fmla="*/ 1584176 h 1598463"/>
                <a:gd name="connsiteX3-37" fmla="*/ 0 w 3200849"/>
                <a:gd name="connsiteY3-38" fmla="*/ 1598463 h 1598463"/>
                <a:gd name="connsiteX4-39" fmla="*/ 985838 w 3200849"/>
                <a:gd name="connsiteY4-40" fmla="*/ 14287 h 1598463"/>
                <a:gd name="connsiteX0-41" fmla="*/ 614363 w 2829374"/>
                <a:gd name="connsiteY0-42" fmla="*/ 14287 h 1598463"/>
                <a:gd name="connsiteX1-43" fmla="*/ 2472187 w 2829374"/>
                <a:gd name="connsiteY1-44" fmla="*/ 0 h 1598463"/>
                <a:gd name="connsiteX2-45" fmla="*/ 2829374 w 2829374"/>
                <a:gd name="connsiteY2-46" fmla="*/ 1584176 h 1598463"/>
                <a:gd name="connsiteX3-47" fmla="*/ 0 w 2829374"/>
                <a:gd name="connsiteY3-48" fmla="*/ 1598463 h 1598463"/>
                <a:gd name="connsiteX4-49" fmla="*/ 614363 w 2829374"/>
                <a:gd name="connsiteY4-50" fmla="*/ 14287 h 1598463"/>
                <a:gd name="connsiteX0-51" fmla="*/ 371475 w 2829374"/>
                <a:gd name="connsiteY0-52" fmla="*/ 14287 h 1598463"/>
                <a:gd name="connsiteX1-53" fmla="*/ 2472187 w 2829374"/>
                <a:gd name="connsiteY1-54" fmla="*/ 0 h 1598463"/>
                <a:gd name="connsiteX2-55" fmla="*/ 2829374 w 2829374"/>
                <a:gd name="connsiteY2-56" fmla="*/ 1584176 h 1598463"/>
                <a:gd name="connsiteX3-57" fmla="*/ 0 w 2829374"/>
                <a:gd name="connsiteY3-58" fmla="*/ 1598463 h 1598463"/>
                <a:gd name="connsiteX4-59" fmla="*/ 371475 w 2829374"/>
                <a:gd name="connsiteY4-60" fmla="*/ 14287 h 1598463"/>
                <a:gd name="connsiteX0-61" fmla="*/ 371475 w 2829374"/>
                <a:gd name="connsiteY0-62" fmla="*/ 14287 h 1598463"/>
                <a:gd name="connsiteX1-63" fmla="*/ 2623915 w 2829374"/>
                <a:gd name="connsiteY1-64" fmla="*/ 0 h 1598463"/>
                <a:gd name="connsiteX2-65" fmla="*/ 2829374 w 2829374"/>
                <a:gd name="connsiteY2-66" fmla="*/ 1584176 h 1598463"/>
                <a:gd name="connsiteX3-67" fmla="*/ 0 w 2829374"/>
                <a:gd name="connsiteY3-68" fmla="*/ 1598463 h 1598463"/>
                <a:gd name="connsiteX4-69" fmla="*/ 371475 w 2829374"/>
                <a:gd name="connsiteY4-70" fmla="*/ 14287 h 1598463"/>
                <a:gd name="connsiteX0-71" fmla="*/ 234920 w 2829374"/>
                <a:gd name="connsiteY0-72" fmla="*/ 0 h 1629485"/>
                <a:gd name="connsiteX1-73" fmla="*/ 2623915 w 2829374"/>
                <a:gd name="connsiteY1-74" fmla="*/ 31022 h 1629485"/>
                <a:gd name="connsiteX2-75" fmla="*/ 2829374 w 2829374"/>
                <a:gd name="connsiteY2-76" fmla="*/ 1615198 h 1629485"/>
                <a:gd name="connsiteX3-77" fmla="*/ 0 w 2829374"/>
                <a:gd name="connsiteY3-78" fmla="*/ 1629485 h 1629485"/>
                <a:gd name="connsiteX4-79" fmla="*/ 234920 w 2829374"/>
                <a:gd name="connsiteY4-80" fmla="*/ 0 h 1629485"/>
                <a:gd name="connsiteX0-81" fmla="*/ 283737 w 2829374"/>
                <a:gd name="connsiteY0-82" fmla="*/ 0 h 1629485"/>
                <a:gd name="connsiteX1-83" fmla="*/ 2623915 w 2829374"/>
                <a:gd name="connsiteY1-84" fmla="*/ 31022 h 1629485"/>
                <a:gd name="connsiteX2-85" fmla="*/ 2829374 w 2829374"/>
                <a:gd name="connsiteY2-86" fmla="*/ 1615198 h 1629485"/>
                <a:gd name="connsiteX3-87" fmla="*/ 0 w 2829374"/>
                <a:gd name="connsiteY3-88" fmla="*/ 1629485 h 1629485"/>
                <a:gd name="connsiteX4-89" fmla="*/ 283737 w 2829374"/>
                <a:gd name="connsiteY4-90" fmla="*/ 0 h 1629485"/>
                <a:gd name="connsiteX0-91" fmla="*/ 222716 w 2768353"/>
                <a:gd name="connsiteY0-92" fmla="*/ 0 h 1652138"/>
                <a:gd name="connsiteX1-93" fmla="*/ 2562894 w 2768353"/>
                <a:gd name="connsiteY1-94" fmla="*/ 31022 h 1652138"/>
                <a:gd name="connsiteX2-95" fmla="*/ 2768353 w 2768353"/>
                <a:gd name="connsiteY2-96" fmla="*/ 1615198 h 1652138"/>
                <a:gd name="connsiteX3-97" fmla="*/ 0 w 2768353"/>
                <a:gd name="connsiteY3-98" fmla="*/ 1652138 h 1652138"/>
                <a:gd name="connsiteX4-99" fmla="*/ 222716 w 2768353"/>
                <a:gd name="connsiteY4-100" fmla="*/ 0 h 1652138"/>
                <a:gd name="connsiteX0-101" fmla="*/ 222716 w 2768353"/>
                <a:gd name="connsiteY0-102" fmla="*/ 0 h 1652138"/>
                <a:gd name="connsiteX1-103" fmla="*/ 2562894 w 2768353"/>
                <a:gd name="connsiteY1-104" fmla="*/ 31022 h 1652138"/>
                <a:gd name="connsiteX2-105" fmla="*/ 2768353 w 2768353"/>
                <a:gd name="connsiteY2-106" fmla="*/ 1615198 h 1652138"/>
                <a:gd name="connsiteX3-107" fmla="*/ 0 w 2768353"/>
                <a:gd name="connsiteY3-108" fmla="*/ 1652138 h 1652138"/>
                <a:gd name="connsiteX4-109" fmla="*/ 222716 w 2768353"/>
                <a:gd name="connsiteY4-110" fmla="*/ 0 h 1652138"/>
                <a:gd name="connsiteX0-111" fmla="*/ 210511 w 2768353"/>
                <a:gd name="connsiteY0-112" fmla="*/ 0 h 1674793"/>
                <a:gd name="connsiteX1-113" fmla="*/ 2562894 w 2768353"/>
                <a:gd name="connsiteY1-114" fmla="*/ 53677 h 1674793"/>
                <a:gd name="connsiteX2-115" fmla="*/ 2768353 w 2768353"/>
                <a:gd name="connsiteY2-116" fmla="*/ 1637853 h 1674793"/>
                <a:gd name="connsiteX3-117" fmla="*/ 0 w 2768353"/>
                <a:gd name="connsiteY3-118" fmla="*/ 1674793 h 1674793"/>
                <a:gd name="connsiteX4-119" fmla="*/ 210511 w 2768353"/>
                <a:gd name="connsiteY4-120" fmla="*/ 0 h 1674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8353" h="1674793">
                  <a:moveTo>
                    <a:pt x="210511" y="0"/>
                  </a:moveTo>
                  <a:lnTo>
                    <a:pt x="2562894" y="53677"/>
                  </a:lnTo>
                  <a:lnTo>
                    <a:pt x="2768353" y="1637853"/>
                  </a:lnTo>
                  <a:lnTo>
                    <a:pt x="0" y="1674793"/>
                  </a:lnTo>
                  <a:lnTo>
                    <a:pt x="210511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FFC000">
                    <a:shade val="30000"/>
                    <a:satMod val="115000"/>
                  </a:srgbClr>
                </a:gs>
                <a:gs pos="79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kern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1537733" y="4701016"/>
              <a:ext cx="5430312" cy="1471135"/>
            </a:xfrm>
            <a:custGeom>
              <a:avLst/>
              <a:gdLst>
                <a:gd name="connsiteX0" fmla="*/ 0 w 3758062"/>
                <a:gd name="connsiteY0" fmla="*/ 0 h 1584176"/>
                <a:gd name="connsiteX1" fmla="*/ 3758062 w 3758062"/>
                <a:gd name="connsiteY1" fmla="*/ 0 h 1584176"/>
                <a:gd name="connsiteX2" fmla="*/ 3758062 w 3758062"/>
                <a:gd name="connsiteY2" fmla="*/ 1584176 h 1584176"/>
                <a:gd name="connsiteX3" fmla="*/ 0 w 3758062"/>
                <a:gd name="connsiteY3" fmla="*/ 1584176 h 1584176"/>
                <a:gd name="connsiteX4" fmla="*/ 0 w 3758062"/>
                <a:gd name="connsiteY4" fmla="*/ 0 h 1584176"/>
                <a:gd name="connsiteX0-1" fmla="*/ 0 w 3758062"/>
                <a:gd name="connsiteY0-2" fmla="*/ 14287 h 1598463"/>
                <a:gd name="connsiteX1-3" fmla="*/ 2800799 w 3758062"/>
                <a:gd name="connsiteY1-4" fmla="*/ 0 h 1598463"/>
                <a:gd name="connsiteX2-5" fmla="*/ 3758062 w 3758062"/>
                <a:gd name="connsiteY2-6" fmla="*/ 1598463 h 1598463"/>
                <a:gd name="connsiteX3-7" fmla="*/ 0 w 3758062"/>
                <a:gd name="connsiteY3-8" fmla="*/ 1598463 h 1598463"/>
                <a:gd name="connsiteX4-9" fmla="*/ 0 w 3758062"/>
                <a:gd name="connsiteY4-10" fmla="*/ 14287 h 1598463"/>
                <a:gd name="connsiteX0-11" fmla="*/ 0 w 3200849"/>
                <a:gd name="connsiteY0-12" fmla="*/ 14287 h 1598463"/>
                <a:gd name="connsiteX1-13" fmla="*/ 2800799 w 3200849"/>
                <a:gd name="connsiteY1-14" fmla="*/ 0 h 1598463"/>
                <a:gd name="connsiteX2-15" fmla="*/ 3200849 w 3200849"/>
                <a:gd name="connsiteY2-16" fmla="*/ 1584176 h 1598463"/>
                <a:gd name="connsiteX3-17" fmla="*/ 0 w 3200849"/>
                <a:gd name="connsiteY3-18" fmla="*/ 1598463 h 1598463"/>
                <a:gd name="connsiteX4-19" fmla="*/ 0 w 3200849"/>
                <a:gd name="connsiteY4-20" fmla="*/ 14287 h 1598463"/>
                <a:gd name="connsiteX0-21" fmla="*/ 0 w 3200849"/>
                <a:gd name="connsiteY0-22" fmla="*/ 14287 h 1598463"/>
                <a:gd name="connsiteX1-23" fmla="*/ 2843662 w 3200849"/>
                <a:gd name="connsiteY1-24" fmla="*/ 0 h 1598463"/>
                <a:gd name="connsiteX2-25" fmla="*/ 3200849 w 3200849"/>
                <a:gd name="connsiteY2-26" fmla="*/ 1584176 h 1598463"/>
                <a:gd name="connsiteX3-27" fmla="*/ 0 w 3200849"/>
                <a:gd name="connsiteY3-28" fmla="*/ 1598463 h 1598463"/>
                <a:gd name="connsiteX4-29" fmla="*/ 0 w 3200849"/>
                <a:gd name="connsiteY4-30" fmla="*/ 14287 h 1598463"/>
                <a:gd name="connsiteX0-31" fmla="*/ 985838 w 3200849"/>
                <a:gd name="connsiteY0-32" fmla="*/ 14287 h 1598463"/>
                <a:gd name="connsiteX1-33" fmla="*/ 2843662 w 3200849"/>
                <a:gd name="connsiteY1-34" fmla="*/ 0 h 1598463"/>
                <a:gd name="connsiteX2-35" fmla="*/ 3200849 w 3200849"/>
                <a:gd name="connsiteY2-36" fmla="*/ 1584176 h 1598463"/>
                <a:gd name="connsiteX3-37" fmla="*/ 0 w 3200849"/>
                <a:gd name="connsiteY3-38" fmla="*/ 1598463 h 1598463"/>
                <a:gd name="connsiteX4-39" fmla="*/ 985838 w 3200849"/>
                <a:gd name="connsiteY4-40" fmla="*/ 14287 h 1598463"/>
                <a:gd name="connsiteX0-41" fmla="*/ 614363 w 2829374"/>
                <a:gd name="connsiteY0-42" fmla="*/ 14287 h 1598463"/>
                <a:gd name="connsiteX1-43" fmla="*/ 2472187 w 2829374"/>
                <a:gd name="connsiteY1-44" fmla="*/ 0 h 1598463"/>
                <a:gd name="connsiteX2-45" fmla="*/ 2829374 w 2829374"/>
                <a:gd name="connsiteY2-46" fmla="*/ 1584176 h 1598463"/>
                <a:gd name="connsiteX3-47" fmla="*/ 0 w 2829374"/>
                <a:gd name="connsiteY3-48" fmla="*/ 1598463 h 1598463"/>
                <a:gd name="connsiteX4-49" fmla="*/ 614363 w 2829374"/>
                <a:gd name="connsiteY4-50" fmla="*/ 14287 h 1598463"/>
                <a:gd name="connsiteX0-51" fmla="*/ 371475 w 2829374"/>
                <a:gd name="connsiteY0-52" fmla="*/ 14287 h 1598463"/>
                <a:gd name="connsiteX1-53" fmla="*/ 2472187 w 2829374"/>
                <a:gd name="connsiteY1-54" fmla="*/ 0 h 1598463"/>
                <a:gd name="connsiteX2-55" fmla="*/ 2829374 w 2829374"/>
                <a:gd name="connsiteY2-56" fmla="*/ 1584176 h 1598463"/>
                <a:gd name="connsiteX3-57" fmla="*/ 0 w 2829374"/>
                <a:gd name="connsiteY3-58" fmla="*/ 1598463 h 1598463"/>
                <a:gd name="connsiteX4-59" fmla="*/ 371475 w 2829374"/>
                <a:gd name="connsiteY4-60" fmla="*/ 14287 h 1598463"/>
                <a:gd name="connsiteX0-61" fmla="*/ 371475 w 2829374"/>
                <a:gd name="connsiteY0-62" fmla="*/ 14287 h 1598463"/>
                <a:gd name="connsiteX1-63" fmla="*/ 2623915 w 2829374"/>
                <a:gd name="connsiteY1-64" fmla="*/ 0 h 1598463"/>
                <a:gd name="connsiteX2-65" fmla="*/ 2829374 w 2829374"/>
                <a:gd name="connsiteY2-66" fmla="*/ 1584176 h 1598463"/>
                <a:gd name="connsiteX3-67" fmla="*/ 0 w 2829374"/>
                <a:gd name="connsiteY3-68" fmla="*/ 1598463 h 1598463"/>
                <a:gd name="connsiteX4-69" fmla="*/ 371475 w 2829374"/>
                <a:gd name="connsiteY4-70" fmla="*/ 14287 h 1598463"/>
                <a:gd name="connsiteX0-71" fmla="*/ 234920 w 2829374"/>
                <a:gd name="connsiteY0-72" fmla="*/ 0 h 1629485"/>
                <a:gd name="connsiteX1-73" fmla="*/ 2623915 w 2829374"/>
                <a:gd name="connsiteY1-74" fmla="*/ 31022 h 1629485"/>
                <a:gd name="connsiteX2-75" fmla="*/ 2829374 w 2829374"/>
                <a:gd name="connsiteY2-76" fmla="*/ 1615198 h 1629485"/>
                <a:gd name="connsiteX3-77" fmla="*/ 0 w 2829374"/>
                <a:gd name="connsiteY3-78" fmla="*/ 1629485 h 1629485"/>
                <a:gd name="connsiteX4-79" fmla="*/ 234920 w 2829374"/>
                <a:gd name="connsiteY4-80" fmla="*/ 0 h 1629485"/>
                <a:gd name="connsiteX0-81" fmla="*/ 283737 w 2829374"/>
                <a:gd name="connsiteY0-82" fmla="*/ 0 h 1629485"/>
                <a:gd name="connsiteX1-83" fmla="*/ 2623915 w 2829374"/>
                <a:gd name="connsiteY1-84" fmla="*/ 31022 h 1629485"/>
                <a:gd name="connsiteX2-85" fmla="*/ 2829374 w 2829374"/>
                <a:gd name="connsiteY2-86" fmla="*/ 1615198 h 1629485"/>
                <a:gd name="connsiteX3-87" fmla="*/ 0 w 2829374"/>
                <a:gd name="connsiteY3-88" fmla="*/ 1629485 h 1629485"/>
                <a:gd name="connsiteX4-89" fmla="*/ 283737 w 2829374"/>
                <a:gd name="connsiteY4-90" fmla="*/ 0 h 1629485"/>
                <a:gd name="connsiteX0-91" fmla="*/ 222716 w 2768353"/>
                <a:gd name="connsiteY0-92" fmla="*/ 0 h 1652138"/>
                <a:gd name="connsiteX1-93" fmla="*/ 2562894 w 2768353"/>
                <a:gd name="connsiteY1-94" fmla="*/ 31022 h 1652138"/>
                <a:gd name="connsiteX2-95" fmla="*/ 2768353 w 2768353"/>
                <a:gd name="connsiteY2-96" fmla="*/ 1615198 h 1652138"/>
                <a:gd name="connsiteX3-97" fmla="*/ 0 w 2768353"/>
                <a:gd name="connsiteY3-98" fmla="*/ 1652138 h 1652138"/>
                <a:gd name="connsiteX4-99" fmla="*/ 222716 w 2768353"/>
                <a:gd name="connsiteY4-100" fmla="*/ 0 h 1652138"/>
                <a:gd name="connsiteX0-101" fmla="*/ 222716 w 2768353"/>
                <a:gd name="connsiteY0-102" fmla="*/ 0 h 1652138"/>
                <a:gd name="connsiteX1-103" fmla="*/ 2562894 w 2768353"/>
                <a:gd name="connsiteY1-104" fmla="*/ 31022 h 1652138"/>
                <a:gd name="connsiteX2-105" fmla="*/ 2768353 w 2768353"/>
                <a:gd name="connsiteY2-106" fmla="*/ 1615198 h 1652138"/>
                <a:gd name="connsiteX3-107" fmla="*/ 0 w 2768353"/>
                <a:gd name="connsiteY3-108" fmla="*/ 1652138 h 1652138"/>
                <a:gd name="connsiteX4-109" fmla="*/ 222716 w 2768353"/>
                <a:gd name="connsiteY4-110" fmla="*/ 0 h 1652138"/>
                <a:gd name="connsiteX0-111" fmla="*/ 210511 w 2768353"/>
                <a:gd name="connsiteY0-112" fmla="*/ 0 h 1674793"/>
                <a:gd name="connsiteX1-113" fmla="*/ 2562894 w 2768353"/>
                <a:gd name="connsiteY1-114" fmla="*/ 53677 h 1674793"/>
                <a:gd name="connsiteX2-115" fmla="*/ 2768353 w 2768353"/>
                <a:gd name="connsiteY2-116" fmla="*/ 1637853 h 1674793"/>
                <a:gd name="connsiteX3-117" fmla="*/ 0 w 2768353"/>
                <a:gd name="connsiteY3-118" fmla="*/ 1674793 h 1674793"/>
                <a:gd name="connsiteX4-119" fmla="*/ 210511 w 2768353"/>
                <a:gd name="connsiteY4-120" fmla="*/ 0 h 1674793"/>
                <a:gd name="connsiteX0-121" fmla="*/ 210511 w 2768353"/>
                <a:gd name="connsiteY0-122" fmla="*/ 0 h 1674793"/>
                <a:gd name="connsiteX1-123" fmla="*/ 2593746 w 2768353"/>
                <a:gd name="connsiteY1-124" fmla="*/ 53677 h 1674793"/>
                <a:gd name="connsiteX2-125" fmla="*/ 2768353 w 2768353"/>
                <a:gd name="connsiteY2-126" fmla="*/ 1637853 h 1674793"/>
                <a:gd name="connsiteX3-127" fmla="*/ 0 w 2768353"/>
                <a:gd name="connsiteY3-128" fmla="*/ 1674793 h 1674793"/>
                <a:gd name="connsiteX4-129" fmla="*/ 210511 w 2768353"/>
                <a:gd name="connsiteY4-130" fmla="*/ 0 h 1674793"/>
                <a:gd name="connsiteX0-131" fmla="*/ 169376 w 2768353"/>
                <a:gd name="connsiteY0-132" fmla="*/ 0 h 1697446"/>
                <a:gd name="connsiteX1-133" fmla="*/ 2593746 w 2768353"/>
                <a:gd name="connsiteY1-134" fmla="*/ 76330 h 1697446"/>
                <a:gd name="connsiteX2-135" fmla="*/ 2768353 w 2768353"/>
                <a:gd name="connsiteY2-136" fmla="*/ 1660506 h 1697446"/>
                <a:gd name="connsiteX3-137" fmla="*/ 0 w 2768353"/>
                <a:gd name="connsiteY3-138" fmla="*/ 1697446 h 1697446"/>
                <a:gd name="connsiteX4-139" fmla="*/ 169376 w 2768353"/>
                <a:gd name="connsiteY4-140" fmla="*/ 0 h 1697446"/>
                <a:gd name="connsiteX0-141" fmla="*/ 189944 w 2768353"/>
                <a:gd name="connsiteY0-142" fmla="*/ 0 h 1652137"/>
                <a:gd name="connsiteX1-143" fmla="*/ 2593746 w 2768353"/>
                <a:gd name="connsiteY1-144" fmla="*/ 31021 h 1652137"/>
                <a:gd name="connsiteX2-145" fmla="*/ 2768353 w 2768353"/>
                <a:gd name="connsiteY2-146" fmla="*/ 1615197 h 1652137"/>
                <a:gd name="connsiteX3-147" fmla="*/ 0 w 2768353"/>
                <a:gd name="connsiteY3-148" fmla="*/ 1652137 h 1652137"/>
                <a:gd name="connsiteX4-149" fmla="*/ 189944 w 2768353"/>
                <a:gd name="connsiteY4-150" fmla="*/ 0 h 16521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8353" h="1652137">
                  <a:moveTo>
                    <a:pt x="189944" y="0"/>
                  </a:moveTo>
                  <a:lnTo>
                    <a:pt x="2593746" y="31021"/>
                  </a:lnTo>
                  <a:lnTo>
                    <a:pt x="2768353" y="1615197"/>
                  </a:lnTo>
                  <a:lnTo>
                    <a:pt x="0" y="1652137"/>
                  </a:lnTo>
                  <a:lnTo>
                    <a:pt x="189944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F79646">
                    <a:lumMod val="75000"/>
                    <a:shade val="30000"/>
                    <a:satMod val="115000"/>
                  </a:srgbClr>
                </a:gs>
                <a:gs pos="82000">
                  <a:srgbClr val="FF852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6" name="矩形 5"/>
            <p:cNvSpPr/>
            <p:nvPr/>
          </p:nvSpPr>
          <p:spPr>
            <a:xfrm>
              <a:off x="2571499" y="1404065"/>
              <a:ext cx="3404730" cy="725482"/>
            </a:xfrm>
            <a:custGeom>
              <a:avLst/>
              <a:gdLst/>
              <a:ahLst/>
              <a:cxnLst/>
              <a:rect l="l" t="t" r="r" b="b"/>
              <a:pathLst>
                <a:path w="2411474" h="513838">
                  <a:moveTo>
                    <a:pt x="87513" y="0"/>
                  </a:moveTo>
                  <a:lnTo>
                    <a:pt x="2337123" y="19565"/>
                  </a:lnTo>
                  <a:lnTo>
                    <a:pt x="2411474" y="403514"/>
                  </a:lnTo>
                  <a:cubicBezTo>
                    <a:pt x="2070899" y="473181"/>
                    <a:pt x="1651710" y="513838"/>
                    <a:pt x="1198447" y="513838"/>
                  </a:cubicBezTo>
                  <a:cubicBezTo>
                    <a:pt x="751639" y="513838"/>
                    <a:pt x="337941" y="474331"/>
                    <a:pt x="0" y="406552"/>
                  </a:cubicBezTo>
                  <a:close/>
                </a:path>
              </a:pathLst>
            </a:custGeom>
            <a:solidFill>
              <a:srgbClr val="FFFFFF">
                <a:alpha val="18824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182018" y="3032550"/>
              <a:ext cx="4182088" cy="890757"/>
            </a:xfrm>
            <a:custGeom>
              <a:avLst/>
              <a:gdLst/>
              <a:ahLst/>
              <a:cxnLst/>
              <a:rect l="l" t="t" r="r" b="b"/>
              <a:pathLst>
                <a:path w="2962054" h="630898">
                  <a:moveTo>
                    <a:pt x="107459" y="0"/>
                  </a:moveTo>
                  <a:lnTo>
                    <a:pt x="2861410" y="33853"/>
                  </a:lnTo>
                  <a:lnTo>
                    <a:pt x="2962054" y="451901"/>
                  </a:lnTo>
                  <a:cubicBezTo>
                    <a:pt x="2585833" y="562443"/>
                    <a:pt x="2055055" y="630898"/>
                    <a:pt x="1466906" y="630898"/>
                  </a:cubicBezTo>
                  <a:cubicBezTo>
                    <a:pt x="893399" y="630898"/>
                    <a:pt x="374442" y="565809"/>
                    <a:pt x="0" y="460561"/>
                  </a:cubicBezTo>
                  <a:close/>
                </a:path>
              </a:pathLst>
            </a:custGeom>
            <a:solidFill>
              <a:srgbClr val="FFFFFF">
                <a:alpha val="18824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" name="矩形 5"/>
            <p:cNvSpPr/>
            <p:nvPr/>
          </p:nvSpPr>
          <p:spPr>
            <a:xfrm>
              <a:off x="1809335" y="4660535"/>
              <a:ext cx="4942914" cy="854606"/>
            </a:xfrm>
            <a:custGeom>
              <a:avLst/>
              <a:gdLst/>
              <a:ahLst/>
              <a:cxnLst/>
              <a:rect l="l" t="t" r="r" b="b"/>
              <a:pathLst>
                <a:path w="3500926" h="605293">
                  <a:moveTo>
                    <a:pt x="85427" y="0"/>
                  </a:moveTo>
                  <a:lnTo>
                    <a:pt x="3425084" y="19564"/>
                  </a:lnTo>
                  <a:lnTo>
                    <a:pt x="3500926" y="331923"/>
                  </a:lnTo>
                  <a:cubicBezTo>
                    <a:pt x="3136662" y="496445"/>
                    <a:pt x="2486244" y="605293"/>
                    <a:pt x="1744601" y="605293"/>
                  </a:cubicBezTo>
                  <a:cubicBezTo>
                    <a:pt x="1010890" y="605293"/>
                    <a:pt x="366463" y="498761"/>
                    <a:pt x="0" y="337301"/>
                  </a:cubicBezTo>
                  <a:close/>
                </a:path>
              </a:pathLst>
            </a:custGeom>
            <a:solidFill>
              <a:srgbClr val="FFFFFF">
                <a:alpha val="18824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2819228" y="1933192"/>
              <a:ext cx="2952328" cy="47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b="1" kern="0" dirty="0" smtClean="0">
                  <a:latin typeface="Arial" panose="020B0604020202020204"/>
                  <a:ea typeface="华文中宋" panose="02010600040101010101" charset="-122"/>
                  <a:cs typeface="Arial" panose="020B0604020202020204" pitchFamily="34" charset="0"/>
                  <a:sym typeface="Arial" panose="020B0604020202020204"/>
                </a:rPr>
                <a:t>数据是资产</a:t>
              </a:r>
              <a:endParaRPr lang="zh-CN" altLang="en-US" sz="2000" b="1" kern="0" dirty="0">
                <a:latin typeface="Arial" panose="020B0604020202020204"/>
                <a:ea typeface="华文中宋" panose="02010600040101010101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2145594" y="5069290"/>
              <a:ext cx="4270396" cy="61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dirty="0" smtClean="0">
                  <a:latin typeface="Arial" panose="020B0604020202020204"/>
                  <a:ea typeface="华文中宋" panose="02010600040101010101" charset="-122"/>
                  <a:cs typeface="Arial" panose="020B0604020202020204" pitchFamily="34" charset="0"/>
                  <a:sym typeface="Arial" panose="020B0604020202020204"/>
                </a:rPr>
                <a:t>云化的数据资产</a:t>
              </a:r>
              <a:endParaRPr lang="zh-CN" altLang="en-US" sz="2800" b="1" kern="0" dirty="0">
                <a:latin typeface="Arial" panose="020B0604020202020204"/>
                <a:ea typeface="华文中宋" panose="02010600040101010101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79328" y="3629003"/>
              <a:ext cx="3285434" cy="471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 smtClean="0">
                  <a:latin typeface="Arial" panose="020B0604020202020204"/>
                  <a:ea typeface="华文中宋" panose="02010600040101010101" charset="-122"/>
                  <a:cs typeface="Arial" panose="020B0604020202020204" pitchFamily="34" charset="0"/>
                  <a:sym typeface="Arial" panose="020B0604020202020204"/>
                </a:rPr>
                <a:t>资产是数据</a:t>
              </a:r>
              <a:endParaRPr lang="zh-CN" altLang="en-US" sz="2000" b="1" kern="0" dirty="0">
                <a:latin typeface="Arial" panose="020B0604020202020204"/>
                <a:ea typeface="华文中宋" panose="02010600040101010101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46082" name="Picture 2" descr="https://timgsa.baidu.com/timg?image&amp;quality=80&amp;size=b9999_10000&amp;sec=1554955567730&amp;di=bb6a6ec236e842bcfc667f8e49fac483&amp;imgtype=0&amp;src=http%3A%2F%2Fpic.zzcaifu.com%2Fimage%2F20180508%2F63661391206229416335067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60198" y="2138204"/>
            <a:ext cx="3962115" cy="264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智慧健康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5" name="椭圆 4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http://ihealthtran.com/wordpress/wp-content/uploads/2013/03/Infographic-the-body-as-a-source-of-big-data-HealthIT-Infographic-NetApp-Infographic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8" y="1610519"/>
            <a:ext cx="345598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表格 20"/>
          <p:cNvGraphicFramePr/>
          <p:nvPr/>
        </p:nvGraphicFramePr>
        <p:xfrm>
          <a:off x="4184981" y="1564481"/>
          <a:ext cx="7559675" cy="4625971"/>
        </p:xfrm>
        <a:graphic>
          <a:graphicData uri="http://schemas.openxmlformats.org/drawingml/2006/table">
            <a:tbl>
              <a:tblPr/>
              <a:tblGrid>
                <a:gridCol w="2103812"/>
                <a:gridCol w="5455863"/>
              </a:tblGrid>
              <a:tr h="3063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baseline="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业务应用</a:t>
                      </a:r>
                      <a:endParaRPr lang="zh-CN" altLang="en-US" sz="28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baseline="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内容</a:t>
                      </a:r>
                      <a:endParaRPr lang="zh-CN" altLang="en-US" sz="28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临床数据比对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匹配同类型的病人的用药情况，分析最佳治疗途径；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临床决策支持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（药物过敏、重点人群、慢病患者等各类警示信息以及重复检验</a:t>
                      </a:r>
                      <a:r>
                        <a:rPr lang="en-US" altLang="zh-CN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/</a:t>
                      </a: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检查提示等）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实时统计分析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展示公共卫生统计数据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远程病人数据分析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监控，分析临床监护数据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人口统计学分析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对不同体质人群分类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就诊行为分析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跟踪健康卡数据，分析病人就诊行为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基本药物临床应用分析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分析基本药物在处方中的比例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药品研发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基于大数据的药品市场预测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新农合基金数据分析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辅助制定农合基金的起付线，赔付病种等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1961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新的服务模式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根据临床数据分析，提供个性化服务及自助服务等新模式</a:t>
                      </a:r>
                      <a:endParaRPr lang="zh-CN" alt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方正书宋_GBK" charset="-122"/>
                        <a:sym typeface="Calibri" panose="020F0502020204030204" pitchFamily="34" charset="0"/>
                      </a:endParaRPr>
                    </a:p>
                  </a:txBody>
                  <a:tcPr marL="45719" marR="45719" marT="45716" marB="45716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</a:tbl>
          </a:graphicData>
        </a:graphic>
      </p:graphicFrame>
      <p:sp>
        <p:nvSpPr>
          <p:cNvPr id="22" name="文本框 5"/>
          <p:cNvSpPr txBox="1"/>
          <p:nvPr/>
        </p:nvSpPr>
        <p:spPr>
          <a:xfrm>
            <a:off x="11272274" y="634334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endParaRPr kumimoji="1"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1701127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缘起的三大支撑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9" name="椭圆 8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5" name="图示 3"/>
          <p:cNvGraphicFramePr/>
          <p:nvPr/>
        </p:nvGraphicFramePr>
        <p:xfrm>
          <a:off x="3525861" y="2358161"/>
          <a:ext cx="4622964" cy="253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6" name="TextBox 4"/>
          <p:cNvSpPr txBox="1"/>
          <p:nvPr/>
        </p:nvSpPr>
        <p:spPr>
          <a:xfrm>
            <a:off x="7221253" y="2101447"/>
            <a:ext cx="249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新数据的新应用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1777327" y="3547330"/>
            <a:ext cx="275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老硬件的新应用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7229659" y="5049146"/>
            <a:ext cx="246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老算法的新改进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59605" y="27838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30427" y="391984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38531" y="391984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算法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50737" y="42432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从应用，看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的价值体现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64308" y="600157"/>
            <a:ext cx="685800" cy="154586"/>
            <a:chOff x="6299200" y="3789363"/>
            <a:chExt cx="4764904" cy="1074058"/>
          </a:xfrm>
        </p:grpSpPr>
        <p:sp>
          <p:nvSpPr>
            <p:cNvPr id="8" name="椭圆 7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6366171" y="6071116"/>
            <a:ext cx="529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defRPr/>
            </a:pPr>
            <a:r>
              <a:rPr lang="zh-CN" altLang="en-US" sz="1800" b="0" kern="0" dirty="0"/>
              <a:t>数据来源：中国信息通信</a:t>
            </a:r>
            <a:r>
              <a:rPr lang="zh-CN" altLang="en-US" sz="1800" b="0" kern="0" dirty="0" smtClean="0"/>
              <a:t>研究院等</a:t>
            </a:r>
            <a:endParaRPr lang="zh-CN" altLang="en-US" sz="1800" b="0" kern="0" dirty="0"/>
          </a:p>
        </p:txBody>
      </p:sp>
      <p:graphicFrame>
        <p:nvGraphicFramePr>
          <p:cNvPr id="14" name="图表 13"/>
          <p:cNvGraphicFramePr/>
          <p:nvPr/>
        </p:nvGraphicFramePr>
        <p:xfrm>
          <a:off x="1350108" y="1190625"/>
          <a:ext cx="9956067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67380" y="4417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AI+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医疗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64308" y="600157"/>
            <a:ext cx="685800" cy="154586"/>
            <a:chOff x="6299200" y="3789363"/>
            <a:chExt cx="4764904" cy="1074058"/>
          </a:xfrm>
        </p:grpSpPr>
        <p:sp>
          <p:nvSpPr>
            <p:cNvPr id="8" name="椭圆 7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95703" y="1899179"/>
            <a:ext cx="3081063" cy="191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33" y="1899179"/>
            <a:ext cx="2677737" cy="191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623" r="2623"/>
          <a:stretch>
            <a:fillRect/>
          </a:stretch>
        </p:blipFill>
        <p:spPr>
          <a:xfrm>
            <a:off x="6355352" y="1899179"/>
            <a:ext cx="2728601" cy="1935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539" y="1899179"/>
            <a:ext cx="2705062" cy="193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矩形 14"/>
          <p:cNvSpPr/>
          <p:nvPr/>
        </p:nvSpPr>
        <p:spPr>
          <a:xfrm>
            <a:off x="737615" y="13697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医学影像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121541" y="3940207"/>
            <a:ext cx="2762093" cy="172976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、分析识别影像非机构化数据；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、通过大量的影像数据和诊断数据，促使神经网络掌握“诊断”的能力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贝斯以色列女执事医学中心与哈佛医学院合作研发的人工智能系统，对影像癌细胞的识别率高达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99.5%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产业：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业界认为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最有可能率先实现商业化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87412" y="13697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药物挖掘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6355352" y="3940207"/>
            <a:ext cx="2728601" cy="1969826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深度学习助力挖掘和筛选合适的化合物或生物，降低新药研发成本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已涌现出多家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技术主导的药物研发企业，借助深度学习，在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心血管药、抗肿瘤药、孤儿药和常见传染病治疗药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等多领域取得了新突破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产业：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新药研发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亿美金”魔咒有望被打破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87474" y="13697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辅助诊疗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2995703" y="3940207"/>
            <a:ext cx="3081063" cy="2449957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计算机学习医疗知识，辅助诊断意见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IBM Watson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是目前最成熟的案例。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Watson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通过了美国职业医师资格考试，部署在美国多家医院提供乳腺癌、肺癌、结肠癌、前列腺癌、膀胱癌、卵巢癌、子宫癌等疾病的辅助诊疗服务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产业：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医疗领域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最重要、最核心的应用场景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，潜在市场空间巨大，至少是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万亿级以上的营收规模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21302" y="13697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健康管理</a:t>
            </a:r>
            <a:endParaRPr lang="zh-CN" altLang="en-US" sz="1600" dirty="0"/>
          </a:p>
        </p:txBody>
      </p:sp>
      <p:sp>
        <p:nvSpPr>
          <p:cNvPr id="22" name="矩形 21"/>
          <p:cNvSpPr/>
          <p:nvPr/>
        </p:nvSpPr>
        <p:spPr>
          <a:xfrm>
            <a:off x="9339001" y="3940207"/>
            <a:ext cx="2728601" cy="2449957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通过人工智能识别用户行为，进行用户行为干预，帮助维持用户健康生活。目前应用主要集中在风险识别、虚拟护士、精神健康、在线问诊、健康干预以及基于精准医学的健康管理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WellTok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AiCure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WellFrame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产业：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目前停留在简单的信息反馈上，未来应在更有效、更低成本层面实现个人健康管理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67380" y="4417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AI+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无人驾驶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64308" y="600157"/>
            <a:ext cx="685800" cy="154586"/>
            <a:chOff x="6299200" y="3789363"/>
            <a:chExt cx="4764904" cy="1074058"/>
          </a:xfrm>
        </p:grpSpPr>
        <p:sp>
          <p:nvSpPr>
            <p:cNvPr id="8" name="椭圆 7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箭头: 右 16"/>
          <p:cNvSpPr/>
          <p:nvPr/>
        </p:nvSpPr>
        <p:spPr>
          <a:xfrm>
            <a:off x="152401" y="4006807"/>
            <a:ext cx="7716882" cy="215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5360" y="2018508"/>
            <a:ext cx="8052219" cy="4147884"/>
            <a:chOff x="467544" y="2643377"/>
            <a:chExt cx="9400104" cy="2967891"/>
          </a:xfrm>
        </p:grpSpPr>
        <p:grpSp>
          <p:nvGrpSpPr>
            <p:cNvPr id="13" name="组合 29"/>
            <p:cNvGrpSpPr/>
            <p:nvPr/>
          </p:nvGrpSpPr>
          <p:grpSpPr>
            <a:xfrm>
              <a:off x="5739229" y="4546415"/>
              <a:ext cx="3470939" cy="1064853"/>
              <a:chOff x="8599610" y="4247647"/>
              <a:chExt cx="4785313" cy="1488398"/>
            </a:xfrm>
          </p:grpSpPr>
          <p:sp>
            <p:nvSpPr>
              <p:cNvPr id="54" name="文本框 25"/>
              <p:cNvSpPr txBox="1"/>
              <p:nvPr/>
            </p:nvSpPr>
            <p:spPr>
              <a:xfrm>
                <a:off x="8599610" y="4247647"/>
                <a:ext cx="4785313" cy="4253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spcBef>
                    <a:spcPts val="1000"/>
                  </a:spcBef>
                  <a:defRPr/>
                </a:pPr>
                <a:r>
                  <a:rPr lang="zh-CN" altLang="en-US" sz="1200" b="1" kern="0" dirty="0">
                    <a:latin typeface="微软雅黑" panose="020B0503020204020204" charset="-122"/>
                    <a:ea typeface="微软雅黑" panose="020B0503020204020204" charset="-122"/>
                  </a:rPr>
                  <a:t>谷歌无人驾驶汽车项目</a:t>
                </a:r>
                <a:endParaRPr lang="zh-CN" altLang="en-US" sz="1200" b="1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文本框 26"/>
              <p:cNvSpPr txBox="1"/>
              <p:nvPr/>
            </p:nvSpPr>
            <p:spPr>
              <a:xfrm>
                <a:off x="8599613" y="4656045"/>
                <a:ext cx="4021162" cy="108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 algn="just">
                  <a:defRPr/>
                </a:pP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目标在</a:t>
                </a:r>
                <a:r>
                  <a:rPr lang="en-US" altLang="zh-CN" sz="1200" kern="0" dirty="0">
                    <a:latin typeface="微软雅黑" panose="020B0503020204020204" charset="-122"/>
                    <a:ea typeface="微软雅黑" panose="020B0503020204020204" charset="-122"/>
                  </a:rPr>
                  <a:t>2020</a:t>
                </a: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年发布一款无人驾驶的汽车</a:t>
                </a:r>
                <a:endParaRPr lang="zh-CN" altLang="en-US" sz="1200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4" name="组合 30"/>
            <p:cNvGrpSpPr/>
            <p:nvPr/>
          </p:nvGrpSpPr>
          <p:grpSpPr>
            <a:xfrm>
              <a:off x="2242180" y="4523009"/>
              <a:ext cx="3444820" cy="979515"/>
              <a:chOff x="3778303" y="4214928"/>
              <a:chExt cx="4749300" cy="1369116"/>
            </a:xfrm>
          </p:grpSpPr>
          <p:sp>
            <p:nvSpPr>
              <p:cNvPr id="52" name="文本框 28"/>
              <p:cNvSpPr txBox="1"/>
              <p:nvPr/>
            </p:nvSpPr>
            <p:spPr>
              <a:xfrm>
                <a:off x="3778305" y="4214928"/>
                <a:ext cx="2063922" cy="3060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spcBef>
                    <a:spcPts val="1000"/>
                  </a:spcBef>
                  <a:defRPr/>
                </a:pPr>
                <a:r>
                  <a:rPr lang="zh-CN" altLang="en-US" sz="1200" b="1" kern="0" dirty="0">
                    <a:latin typeface="微软雅黑" panose="020B0503020204020204" charset="-122"/>
                    <a:ea typeface="微软雅黑" panose="020B0503020204020204" charset="-122"/>
                  </a:rPr>
                  <a:t>民用</a:t>
                </a:r>
                <a:endParaRPr lang="zh-CN" altLang="en-US" sz="1200" b="1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文本框 29"/>
              <p:cNvSpPr txBox="1"/>
              <p:nvPr/>
            </p:nvSpPr>
            <p:spPr>
              <a:xfrm>
                <a:off x="3778303" y="4504045"/>
                <a:ext cx="4749300" cy="1079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 algn="just">
                  <a:defRPr/>
                </a:pP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美国，卡内基梅隆大学，</a:t>
                </a:r>
                <a:r>
                  <a:rPr lang="en-US" altLang="zh-CN" sz="1200" kern="0" dirty="0" err="1">
                    <a:latin typeface="微软雅黑" panose="020B0503020204020204" charset="-122"/>
                    <a:ea typeface="微软雅黑" panose="020B0503020204020204" charset="-122"/>
                  </a:rPr>
                  <a:t>NavLab</a:t>
                </a: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系列</a:t>
                </a:r>
                <a:endParaRPr lang="en-US" altLang="zh-CN" sz="1200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just">
                  <a:defRPr/>
                </a:pP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意大利，帕尔玛大学，</a:t>
                </a:r>
                <a:r>
                  <a:rPr lang="en-US" altLang="zh-CN" sz="1200" kern="0" dirty="0">
                    <a:latin typeface="微软雅黑" panose="020B0503020204020204" charset="-122"/>
                    <a:ea typeface="微软雅黑" panose="020B0503020204020204" charset="-122"/>
                  </a:rPr>
                  <a:t>ARGO</a:t>
                </a: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项目</a:t>
                </a:r>
                <a:endParaRPr lang="en-US" altLang="zh-CN" sz="1200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just">
                  <a:defRPr/>
                </a:pP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德国，联邦国防大学，</a:t>
                </a:r>
                <a:r>
                  <a:rPr lang="en-US" altLang="zh-CN" sz="1200" kern="0" dirty="0" err="1">
                    <a:latin typeface="微软雅黑" panose="020B0503020204020204" charset="-122"/>
                    <a:ea typeface="微软雅黑" panose="020B0503020204020204" charset="-122"/>
                  </a:rPr>
                  <a:t>VaMoRs</a:t>
                </a:r>
                <a:r>
                  <a:rPr lang="en-US" altLang="zh-CN" sz="1200" kern="0" dirty="0">
                    <a:latin typeface="微软雅黑" panose="020B0503020204020204" charset="-122"/>
                    <a:ea typeface="微软雅黑" panose="020B0503020204020204" charset="-122"/>
                  </a:rPr>
                  <a:t>-P</a:t>
                </a: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系统</a:t>
                </a:r>
                <a:endParaRPr lang="en-US" altLang="zh-CN" sz="1200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just">
                  <a:defRPr/>
                </a:pP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中国，多所高校，</a:t>
                </a:r>
                <a:r>
                  <a:rPr lang="en-US" altLang="zh-CN" sz="1200" kern="0" dirty="0">
                    <a:latin typeface="微软雅黑" panose="020B0503020204020204" charset="-122"/>
                    <a:ea typeface="微软雅黑" panose="020B0503020204020204" charset="-122"/>
                  </a:rPr>
                  <a:t>ATB</a:t>
                </a:r>
                <a:r>
                  <a:rPr lang="zh-CN" altLang="en-US" sz="1200" kern="0" dirty="0">
                    <a:latin typeface="微软雅黑" panose="020B0503020204020204" charset="-122"/>
                    <a:ea typeface="微软雅黑" panose="020B0503020204020204" charset="-122"/>
                  </a:rPr>
                  <a:t>系列</a:t>
                </a:r>
                <a:endParaRPr lang="en-US" altLang="zh-CN" sz="1200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5" name="组合 1"/>
            <p:cNvGrpSpPr/>
            <p:nvPr/>
          </p:nvGrpSpPr>
          <p:grpSpPr>
            <a:xfrm>
              <a:off x="467544" y="2643377"/>
              <a:ext cx="9400104" cy="2841836"/>
              <a:chOff x="313119" y="2129164"/>
              <a:chExt cx="9400104" cy="3715197"/>
            </a:xfrm>
          </p:grpSpPr>
          <p:grpSp>
            <p:nvGrpSpPr>
              <p:cNvPr id="16" name="组合 32"/>
              <p:cNvGrpSpPr/>
              <p:nvPr/>
            </p:nvGrpSpPr>
            <p:grpSpPr>
              <a:xfrm flipV="1">
                <a:off x="2061645" y="3608678"/>
                <a:ext cx="26112" cy="2235683"/>
                <a:chOff x="1331651" y="1572132"/>
                <a:chExt cx="36000" cy="2390327"/>
              </a:xfrm>
              <a:solidFill>
                <a:srgbClr val="42BAC8"/>
              </a:solidFill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1331651" y="1576008"/>
                  <a:ext cx="0" cy="2386451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42BAC8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1" name="矩形 50"/>
                <p:cNvSpPr/>
                <p:nvPr/>
              </p:nvSpPr>
              <p:spPr>
                <a:xfrm>
                  <a:off x="1331651" y="1572132"/>
                  <a:ext cx="36000" cy="10800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" name="组合 2"/>
              <p:cNvGrpSpPr/>
              <p:nvPr/>
            </p:nvGrpSpPr>
            <p:grpSpPr>
              <a:xfrm flipV="1">
                <a:off x="5558693" y="3608673"/>
                <a:ext cx="26112" cy="2235684"/>
                <a:chOff x="1331651" y="1572132"/>
                <a:chExt cx="36000" cy="2390328"/>
              </a:xfrm>
              <a:solidFill>
                <a:srgbClr val="42BAC8"/>
              </a:solidFill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1331651" y="1576008"/>
                  <a:ext cx="0" cy="2386452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42BAC8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" name="矩形 48"/>
                <p:cNvSpPr/>
                <p:nvPr/>
              </p:nvSpPr>
              <p:spPr>
                <a:xfrm>
                  <a:off x="1331651" y="1572132"/>
                  <a:ext cx="36000" cy="10800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" name="组合 5"/>
              <p:cNvGrpSpPr/>
              <p:nvPr/>
            </p:nvGrpSpPr>
            <p:grpSpPr>
              <a:xfrm>
                <a:off x="313119" y="2129164"/>
                <a:ext cx="9400104" cy="1947908"/>
                <a:chOff x="313119" y="1729247"/>
                <a:chExt cx="9400104" cy="2347825"/>
              </a:xfrm>
            </p:grpSpPr>
            <p:grpSp>
              <p:nvGrpSpPr>
                <p:cNvPr id="30" name="组合 51"/>
                <p:cNvGrpSpPr/>
                <p:nvPr/>
              </p:nvGrpSpPr>
              <p:grpSpPr>
                <a:xfrm>
                  <a:off x="313119" y="1865563"/>
                  <a:ext cx="26112" cy="2211509"/>
                  <a:chOff x="1331651" y="1597980"/>
                  <a:chExt cx="36000" cy="2364481"/>
                </a:xfrm>
                <a:solidFill>
                  <a:srgbClr val="42BAC8"/>
                </a:solidFill>
              </p:grpSpPr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1331651" y="1597980"/>
                    <a:ext cx="0" cy="2364481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42BAC8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47" name="矩形 46"/>
                  <p:cNvSpPr/>
                  <p:nvPr/>
                </p:nvSpPr>
                <p:spPr>
                  <a:xfrm>
                    <a:off x="1331651" y="1597980"/>
                    <a:ext cx="36000" cy="10800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200">
                      <a:defRPr/>
                    </a:pPr>
                    <a:endParaRPr lang="zh-CN" altLang="en-US" sz="1200" kern="0"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" name="组合 52"/>
                <p:cNvGrpSpPr/>
                <p:nvPr/>
              </p:nvGrpSpPr>
              <p:grpSpPr>
                <a:xfrm>
                  <a:off x="3810169" y="1865563"/>
                  <a:ext cx="26112" cy="2211509"/>
                  <a:chOff x="1331651" y="1597980"/>
                  <a:chExt cx="36000" cy="2364481"/>
                </a:xfrm>
                <a:solidFill>
                  <a:srgbClr val="42BAC8"/>
                </a:solidFill>
              </p:grpSpPr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1331651" y="1597980"/>
                    <a:ext cx="0" cy="2364481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42BAC8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45" name="矩形 44"/>
                  <p:cNvSpPr/>
                  <p:nvPr/>
                </p:nvSpPr>
                <p:spPr>
                  <a:xfrm>
                    <a:off x="1331651" y="1597980"/>
                    <a:ext cx="36000" cy="10800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200">
                      <a:defRPr/>
                    </a:pPr>
                    <a:endParaRPr lang="zh-CN" altLang="en-US" sz="1200" kern="0"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2" name="组合 53"/>
                <p:cNvGrpSpPr/>
                <p:nvPr/>
              </p:nvGrpSpPr>
              <p:grpSpPr>
                <a:xfrm>
                  <a:off x="338197" y="1832525"/>
                  <a:ext cx="2720166" cy="1563714"/>
                  <a:chOff x="1366226" y="1562658"/>
                  <a:chExt cx="3750239" cy="1671876"/>
                </a:xfrm>
              </p:grpSpPr>
              <p:sp>
                <p:nvSpPr>
                  <p:cNvPr id="42" name="文本框 19"/>
                  <p:cNvSpPr txBox="1"/>
                  <p:nvPr/>
                </p:nvSpPr>
                <p:spPr>
                  <a:xfrm>
                    <a:off x="1366228" y="1562658"/>
                    <a:ext cx="2065344" cy="513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just">
                      <a:spcBef>
                        <a:spcPts val="1000"/>
                      </a:spcBef>
                      <a:defRPr/>
                    </a:pPr>
                    <a:r>
                      <a:rPr lang="zh-CN" altLang="en-US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军用</a:t>
                    </a:r>
                    <a:endParaRPr lang="zh-CN" altLang="en-US" sz="1200" b="1" kern="0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3" name="文本框 20"/>
                  <p:cNvSpPr txBox="1"/>
                  <p:nvPr/>
                </p:nvSpPr>
                <p:spPr>
                  <a:xfrm>
                    <a:off x="1366226" y="1932805"/>
                    <a:ext cx="3750239" cy="13017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>
                    <a:defPPr>
                      <a:defRPr lang="zh-CN"/>
                    </a:defPPr>
                    <a:lvl1pPr algn="just">
                      <a:defRPr sz="1400" kern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微软雅黑" panose="020B0503020204020204" charset="-122"/>
                        <a:ea typeface="微软雅黑" panose="020B0503020204020204" charset="-122"/>
                      </a:defRPr>
                    </a:lvl1pPr>
                  </a:lstStyle>
                  <a:p>
                    <a:r>
                      <a:rPr lang="en-US" altLang="zh-CN" sz="1200" dirty="0">
                        <a:solidFill>
                          <a:schemeClr val="tx1"/>
                        </a:solidFill>
                      </a:rPr>
                      <a:t>FCS-ARV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武装机器人车</a:t>
                    </a:r>
                    <a:endParaRPr lang="en-US" altLang="zh-CN" sz="12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多用途通用</a:t>
                    </a:r>
                    <a:r>
                      <a:rPr lang="en-US" altLang="zh-CN" sz="1200" dirty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后勤装备车辆</a:t>
                    </a:r>
                    <a:endParaRPr lang="en-US" altLang="zh-CN" sz="12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altLang="zh-CN" sz="1200" dirty="0">
                        <a:solidFill>
                          <a:schemeClr val="tx1"/>
                        </a:solidFill>
                      </a:rPr>
                      <a:t>DEMO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计划</a:t>
                    </a:r>
                    <a:endParaRPr lang="en-US" altLang="zh-CN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" name="组合 54"/>
                <p:cNvGrpSpPr/>
                <p:nvPr/>
              </p:nvGrpSpPr>
              <p:grpSpPr>
                <a:xfrm>
                  <a:off x="3838066" y="1729247"/>
                  <a:ext cx="3523678" cy="1665926"/>
                  <a:chOff x="6191418" y="1452237"/>
                  <a:chExt cx="4858019" cy="1781159"/>
                </a:xfrm>
              </p:grpSpPr>
              <p:sp>
                <p:nvSpPr>
                  <p:cNvPr id="40" name="文本框 22"/>
                  <p:cNvSpPr txBox="1"/>
                  <p:nvPr/>
                </p:nvSpPr>
                <p:spPr>
                  <a:xfrm>
                    <a:off x="6191418" y="1452237"/>
                    <a:ext cx="4858019" cy="4164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Bef>
                        <a:spcPts val="1000"/>
                      </a:spcBef>
                      <a:defRPr/>
                    </a:pPr>
                    <a:r>
                      <a:rPr lang="zh-CN" altLang="en-US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美国第一届</a:t>
                    </a:r>
                    <a:r>
                      <a:rPr lang="en-US" altLang="zh-CN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DARPA</a:t>
                    </a:r>
                    <a:r>
                      <a:rPr lang="zh-CN" altLang="en-US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竞赛</a:t>
                    </a:r>
                    <a:endParaRPr lang="zh-CN" altLang="en-US" sz="1200" b="1" kern="0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文本框 23"/>
                  <p:cNvSpPr txBox="1"/>
                  <p:nvPr/>
                </p:nvSpPr>
                <p:spPr>
                  <a:xfrm>
                    <a:off x="6191418" y="1946762"/>
                    <a:ext cx="4709105" cy="1286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>
                    <a:defPPr>
                      <a:defRPr lang="zh-CN"/>
                    </a:defPPr>
                    <a:lvl1pPr algn="just">
                      <a:defRPr sz="1400" kern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微软雅黑" panose="020B0503020204020204" charset="-122"/>
                        <a:ea typeface="微软雅黑" panose="020B0503020204020204" charset="-122"/>
                      </a:defRPr>
                    </a:lvl1pPr>
                  </a:lstStyle>
                  <a:p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美国</a:t>
                    </a:r>
                    <a:r>
                      <a:rPr lang="en-US" altLang="zh-CN" sz="1200" dirty="0">
                        <a:solidFill>
                          <a:schemeClr val="tx1"/>
                        </a:solidFill>
                      </a:rPr>
                      <a:t>DARPA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无人驾驶挑战赛（</a:t>
                    </a:r>
                    <a:r>
                      <a:rPr lang="en-US" altLang="zh-CN" sz="1200" dirty="0">
                        <a:solidFill>
                          <a:schemeClr val="tx1"/>
                        </a:solidFill>
                      </a:rPr>
                      <a:t>2004-2007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）</a:t>
                    </a:r>
                    <a:endParaRPr lang="en-US" altLang="zh-CN" sz="12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中国智能车未来挑战赛（</a:t>
                    </a:r>
                    <a:r>
                      <a:rPr lang="en-US" altLang="zh-CN" sz="1200" dirty="0">
                        <a:solidFill>
                          <a:schemeClr val="tx1"/>
                        </a:solidFill>
                      </a:rPr>
                      <a:t>2009-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至今）</a:t>
                    </a:r>
                    <a:endParaRPr lang="zh-CN" altLang="en-US" sz="1200" dirty="0">
                      <a:solidFill>
                        <a:schemeClr val="tx1"/>
                      </a:solidFill>
                    </a:endParaRPr>
                  </a:p>
                  <a:p>
                    <a:endParaRPr lang="zh-CN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组合 55"/>
                <p:cNvGrpSpPr/>
                <p:nvPr/>
              </p:nvGrpSpPr>
              <p:grpSpPr>
                <a:xfrm>
                  <a:off x="7307737" y="1865563"/>
                  <a:ext cx="26112" cy="2211509"/>
                  <a:chOff x="1331651" y="1597980"/>
                  <a:chExt cx="36000" cy="2364481"/>
                </a:xfrm>
                <a:solidFill>
                  <a:srgbClr val="42BAC8"/>
                </a:solidFill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1331651" y="1597980"/>
                    <a:ext cx="0" cy="2364481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42BAC8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9" name="矩形 38"/>
                  <p:cNvSpPr/>
                  <p:nvPr/>
                </p:nvSpPr>
                <p:spPr>
                  <a:xfrm>
                    <a:off x="1331651" y="1597980"/>
                    <a:ext cx="36000" cy="10800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200">
                      <a:defRPr/>
                    </a:pPr>
                    <a:endParaRPr lang="zh-CN" altLang="en-US" sz="1200" kern="0"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" name="组合 56"/>
                <p:cNvGrpSpPr/>
                <p:nvPr/>
              </p:nvGrpSpPr>
              <p:grpSpPr>
                <a:xfrm>
                  <a:off x="7335631" y="1778648"/>
                  <a:ext cx="2377592" cy="1616526"/>
                  <a:chOff x="6191417" y="1505056"/>
                  <a:chExt cx="3277935" cy="1728343"/>
                </a:xfrm>
              </p:grpSpPr>
              <p:sp>
                <p:nvSpPr>
                  <p:cNvPr id="36" name="文本框 22"/>
                  <p:cNvSpPr txBox="1"/>
                  <p:nvPr/>
                </p:nvSpPr>
                <p:spPr>
                  <a:xfrm>
                    <a:off x="6191417" y="1505056"/>
                    <a:ext cx="3277935" cy="570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just">
                      <a:spcBef>
                        <a:spcPts val="1000"/>
                      </a:spcBef>
                      <a:defRPr/>
                    </a:pPr>
                    <a:r>
                      <a:rPr lang="zh-CN" altLang="en-US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最高达到</a:t>
                    </a:r>
                    <a:r>
                      <a:rPr lang="en-US" altLang="zh-CN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L3</a:t>
                    </a:r>
                    <a:r>
                      <a:rPr lang="zh-CN" altLang="en-US" sz="1200" b="1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水平</a:t>
                    </a:r>
                    <a:endParaRPr lang="zh-CN" altLang="en-US" sz="1200" b="1" kern="0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文本框 23"/>
                  <p:cNvSpPr txBox="1"/>
                  <p:nvPr/>
                </p:nvSpPr>
                <p:spPr>
                  <a:xfrm>
                    <a:off x="6191419" y="1946764"/>
                    <a:ext cx="2443777" cy="1286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just">
                      <a:defRPr/>
                    </a:pPr>
                    <a:r>
                      <a:rPr lang="zh-CN" altLang="en-US" sz="1200" kern="0" dirty="0">
                        <a:latin typeface="微软雅黑" panose="020B0503020204020204" charset="-122"/>
                        <a:ea typeface="微软雅黑" panose="020B0503020204020204" charset="-122"/>
                      </a:rPr>
                      <a:t>特斯拉、沃尔沃、奥迪、奔驰等初步实现商业化</a:t>
                    </a:r>
                    <a:endParaRPr lang="zh-CN" altLang="en-US" sz="1200" kern="0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  <a:p>
                    <a:pPr algn="just">
                      <a:defRPr/>
                    </a:pPr>
                    <a:endParaRPr lang="zh-CN" altLang="en-US" sz="1200" kern="0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9" name="组合 7"/>
              <p:cNvGrpSpPr/>
              <p:nvPr/>
            </p:nvGrpSpPr>
            <p:grpSpPr>
              <a:xfrm>
                <a:off x="313123" y="3608673"/>
                <a:ext cx="8517757" cy="951480"/>
                <a:chOff x="313123" y="3608673"/>
                <a:chExt cx="8517757" cy="951480"/>
              </a:xfrm>
            </p:grpSpPr>
            <p:sp>
              <p:nvSpPr>
                <p:cNvPr id="20" name="矩形 8"/>
                <p:cNvSpPr/>
                <p:nvPr/>
              </p:nvSpPr>
              <p:spPr>
                <a:xfrm>
                  <a:off x="313123" y="3608673"/>
                  <a:ext cx="1523140" cy="951480"/>
                </a:xfrm>
                <a:prstGeom prst="rect">
                  <a:avLst/>
                </a:prstGeom>
                <a:solidFill>
                  <a:srgbClr val="42BAC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文本框 32"/>
                <p:cNvSpPr txBox="1"/>
                <p:nvPr/>
              </p:nvSpPr>
              <p:spPr>
                <a:xfrm>
                  <a:off x="343293" y="3834087"/>
                  <a:ext cx="1395053" cy="50094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altLang="zh-CN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20</a:t>
                  </a:r>
                  <a:r>
                    <a:rPr lang="zh-CN" altLang="en-US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世纪</a:t>
                  </a:r>
                  <a:r>
                    <a:rPr lang="en-US" altLang="zh-CN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70</a:t>
                  </a:r>
                  <a:r>
                    <a:rPr lang="zh-CN" altLang="en-US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年代</a:t>
                  </a:r>
                  <a:endParaRPr lang="zh-CN" altLang="en-US" sz="1600" b="1" kern="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flipV="1">
                  <a:off x="2061648" y="3608673"/>
                  <a:ext cx="1523140" cy="951480"/>
                </a:xfrm>
                <a:prstGeom prst="rect">
                  <a:avLst/>
                </a:prstGeom>
                <a:solidFill>
                  <a:srgbClr val="42BAC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" name="文本框 36"/>
                <p:cNvSpPr txBox="1"/>
                <p:nvPr/>
              </p:nvSpPr>
              <p:spPr>
                <a:xfrm>
                  <a:off x="2091816" y="3834087"/>
                  <a:ext cx="1395053" cy="50094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zh-CN"/>
                  </a:defPPr>
                  <a:lvl1pPr lvl="0" algn="ctr">
                    <a:lnSpc>
                      <a:spcPct val="90000"/>
                    </a:lnSpc>
                    <a:spcBef>
                      <a:spcPts val="750"/>
                    </a:spcBef>
                    <a:defRPr sz="1500" b="1" kern="0">
                      <a:solidFill>
                        <a:srgbClr val="D2EFF2"/>
                      </a:solidFill>
                      <a:latin typeface="微软雅黑" panose="020B0503020204020204" charset="-122"/>
                      <a:ea typeface="微软雅黑" panose="020B0503020204020204" charset="-122"/>
                    </a:defRPr>
                  </a:lvl1pPr>
                </a:lstStyle>
                <a:p>
                  <a:r>
                    <a:rPr lang="en-US" altLang="zh-CN" sz="1600" dirty="0">
                      <a:solidFill>
                        <a:schemeClr val="tx1"/>
                      </a:solidFill>
                    </a:rPr>
                    <a:t>20</a:t>
                  </a: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世纪</a:t>
                  </a:r>
                  <a:r>
                    <a:rPr lang="en-US" altLang="zh-CN" sz="1600" dirty="0">
                      <a:solidFill>
                        <a:schemeClr val="tx1"/>
                      </a:solidFill>
                    </a:rPr>
                    <a:t>80</a:t>
                  </a: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年代</a:t>
                  </a:r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3810172" y="3608673"/>
                  <a:ext cx="1523140" cy="951480"/>
                </a:xfrm>
                <a:prstGeom prst="rect">
                  <a:avLst/>
                </a:prstGeom>
                <a:solidFill>
                  <a:srgbClr val="42BAC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" name="文本框 40"/>
                <p:cNvSpPr txBox="1"/>
                <p:nvPr/>
              </p:nvSpPr>
              <p:spPr>
                <a:xfrm>
                  <a:off x="3830045" y="3889104"/>
                  <a:ext cx="1395053" cy="2936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altLang="zh-CN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2004</a:t>
                  </a:r>
                  <a:r>
                    <a:rPr lang="zh-CN" altLang="en-US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年</a:t>
                  </a:r>
                  <a:endParaRPr lang="zh-CN" altLang="en-US" sz="1600" b="1" kern="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 flipV="1">
                  <a:off x="5558697" y="3608673"/>
                  <a:ext cx="1523140" cy="951480"/>
                </a:xfrm>
                <a:prstGeom prst="rect">
                  <a:avLst/>
                </a:prstGeom>
                <a:solidFill>
                  <a:srgbClr val="42BAC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 dirty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" name="文本框 44"/>
                <p:cNvSpPr txBox="1"/>
                <p:nvPr/>
              </p:nvSpPr>
              <p:spPr>
                <a:xfrm>
                  <a:off x="5574871" y="3889104"/>
                  <a:ext cx="1395053" cy="2936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en-US" altLang="zh-CN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2009</a:t>
                  </a:r>
                  <a:r>
                    <a:rPr lang="zh-CN" altLang="en-US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年</a:t>
                  </a:r>
                  <a:endParaRPr lang="zh-CN" altLang="en-US" sz="1600" b="1" kern="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7307740" y="3608673"/>
                  <a:ext cx="1523140" cy="951480"/>
                </a:xfrm>
                <a:prstGeom prst="rect">
                  <a:avLst/>
                </a:prstGeom>
                <a:solidFill>
                  <a:srgbClr val="42BAC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1050" kern="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" name="文本框 40"/>
                <p:cNvSpPr txBox="1"/>
                <p:nvPr/>
              </p:nvSpPr>
              <p:spPr>
                <a:xfrm>
                  <a:off x="7373837" y="3881521"/>
                  <a:ext cx="1395053" cy="2936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000"/>
                    </a:spcBef>
                    <a:defRPr/>
                  </a:pPr>
                  <a:r>
                    <a:rPr lang="zh-CN" altLang="en-US" sz="1600" b="1" kern="0" dirty="0">
                      <a:latin typeface="微软雅黑" panose="020B0503020204020204" charset="-122"/>
                      <a:ea typeface="微软雅黑" panose="020B0503020204020204" charset="-122"/>
                    </a:rPr>
                    <a:t>当前</a:t>
                  </a:r>
                  <a:endParaRPr lang="zh-CN" altLang="en-US" sz="1600" b="1" kern="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56" name="文本框 8"/>
          <p:cNvSpPr txBox="1"/>
          <p:nvPr/>
        </p:nvSpPr>
        <p:spPr>
          <a:xfrm>
            <a:off x="359040" y="1271485"/>
            <a:ext cx="11638224" cy="5909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90000"/>
              </a:lnSpc>
              <a:spcBef>
                <a:spcPts val="750"/>
              </a:spcBef>
              <a:defRPr sz="1600" b="1" ker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81000" indent="-381000" algn="l">
              <a:buFont typeface="Wingdings" panose="05000000000000000000" pitchFamily="2" charset="2"/>
              <a:buChar char="p"/>
            </a:pPr>
            <a:r>
              <a:rPr lang="zh-CN" altLang="en-US" sz="1800" dirty="0"/>
              <a:t>自动驾驶最早应用于军用领域，目前商业化自动驾驶汽车是辅助驾驶，能够达到</a:t>
            </a:r>
            <a:r>
              <a:rPr lang="en-US" altLang="zh-CN" sz="1800" dirty="0"/>
              <a:t>L2-L3</a:t>
            </a:r>
            <a:r>
              <a:rPr lang="zh-CN" altLang="en-US" sz="1800" dirty="0"/>
              <a:t>水平，真正的自动驾驶汽车</a:t>
            </a:r>
            <a:r>
              <a:rPr lang="en-US" altLang="zh-CN" sz="1800" dirty="0"/>
              <a:t>L4</a:t>
            </a:r>
            <a:r>
              <a:rPr lang="zh-CN" altLang="en-US" sz="1800" dirty="0"/>
              <a:t>尚在研发测试阶段</a:t>
            </a:r>
            <a:endParaRPr lang="zh-CN" altLang="en-US" sz="1800" dirty="0"/>
          </a:p>
        </p:txBody>
      </p:sp>
      <p:graphicFrame>
        <p:nvGraphicFramePr>
          <p:cNvPr id="57" name="表格 56"/>
          <p:cNvGraphicFramePr>
            <a:graphicFrameLocks noGrp="1"/>
          </p:cNvGraphicFramePr>
          <p:nvPr/>
        </p:nvGraphicFramePr>
        <p:xfrm>
          <a:off x="8089754" y="2101263"/>
          <a:ext cx="3907512" cy="349967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3104"/>
                <a:gridCol w="943199"/>
                <a:gridCol w="887047"/>
                <a:gridCol w="830091"/>
                <a:gridCol w="664071"/>
              </a:tblGrid>
              <a:tr h="570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分级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>
                    <a:solidFill>
                      <a:srgbClr val="42B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>
                    <a:solidFill>
                      <a:srgbClr val="42B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操控方向和加减速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>
                    <a:solidFill>
                      <a:srgbClr val="42B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监控驾驶环境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>
                    <a:solidFill>
                      <a:srgbClr val="42B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失效应付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>
                    <a:solidFill>
                      <a:srgbClr val="42BAC8"/>
                    </a:solidFill>
                  </a:tcPr>
                </a:tc>
              </a:tr>
              <a:tr h="409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无自动驾驶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</a:tr>
              <a:tr h="408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驾驶辅助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人和系统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</a:tr>
              <a:tr h="409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部分自动驾驶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</a:tr>
              <a:tr h="5701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有条件自动驾驶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2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</a:tr>
              <a:tr h="409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高度自动驾驶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</a:tr>
              <a:tr h="409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完全自动驾驶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67380" y="4417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AI+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金融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64308" y="600157"/>
            <a:ext cx="685800" cy="154586"/>
            <a:chOff x="6299200" y="3789363"/>
            <a:chExt cx="4764904" cy="1074058"/>
          </a:xfrm>
        </p:grpSpPr>
        <p:sp>
          <p:nvSpPr>
            <p:cNvPr id="8" name="椭圆 7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37" y="1492737"/>
            <a:ext cx="2318163" cy="147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文本框 6"/>
          <p:cNvSpPr txBox="1"/>
          <p:nvPr/>
        </p:nvSpPr>
        <p:spPr>
          <a:xfrm>
            <a:off x="6546254" y="3070172"/>
            <a:ext cx="1107981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智能信贷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19620" y="1148878"/>
            <a:ext cx="2988025" cy="25545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人工智能可以参与信贷办理的流程，准确识别身份、还款能力等。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蚂蚁花呗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蚂蚁借呗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2" y="1443450"/>
            <a:ext cx="2106556" cy="140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文本框 9"/>
          <p:cNvSpPr txBox="1"/>
          <p:nvPr/>
        </p:nvSpPr>
        <p:spPr>
          <a:xfrm>
            <a:off x="611504" y="3070173"/>
            <a:ext cx="1107981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智能投顾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14685" y="1148878"/>
            <a:ext cx="3352715" cy="2103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系统可以评测用户的风险偏好，推荐相应资产组合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广发证券 “贝塔牛”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招商银行“摩羯智投”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5" y="4177368"/>
            <a:ext cx="2159491" cy="129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矩形 17"/>
          <p:cNvSpPr/>
          <p:nvPr/>
        </p:nvSpPr>
        <p:spPr>
          <a:xfrm>
            <a:off x="633791" y="5615464"/>
            <a:ext cx="1107981" cy="646323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金融安全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智能监控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68744" y="4101546"/>
            <a:ext cx="3244596" cy="19807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人工智可以识别出支付欺诈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支付宝的花呗与微贷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92" y="4177368"/>
            <a:ext cx="2194508" cy="141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矩形 20"/>
          <p:cNvSpPr/>
          <p:nvPr/>
        </p:nvSpPr>
        <p:spPr>
          <a:xfrm>
            <a:off x="6438339" y="5666843"/>
            <a:ext cx="1107981" cy="646323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金融资讯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智能搜索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44824" y="4128754"/>
            <a:ext cx="3244596" cy="15640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应用模式：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人工智能解答用户的常见问题，提高效率。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应用案例：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万得资讯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5634" y="2506662"/>
            <a:ext cx="821135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6600" dirty="0" smtClean="0"/>
              <a:t>谢谢观看</a:t>
            </a:r>
            <a:endParaRPr lang="zh-CN" alt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技术让生活更美好</a:t>
            </a:r>
            <a:r>
              <a:rPr lang="en-US" altLang="zh-CN" sz="2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…</a:t>
            </a:r>
            <a:endParaRPr lang="zh-CN" altLang="en-US" sz="2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25" name="Group 32"/>
          <p:cNvGrpSpPr/>
          <p:nvPr/>
        </p:nvGrpSpPr>
        <p:grpSpPr bwMode="auto">
          <a:xfrm rot="3052454">
            <a:off x="4981717" y="1116231"/>
            <a:ext cx="1830607" cy="1889396"/>
            <a:chOff x="0" y="0"/>
            <a:chExt cx="1773106" cy="1737114"/>
          </a:xfrm>
        </p:grpSpPr>
        <p:sp>
          <p:nvSpPr>
            <p:cNvPr id="234" name="Freeform 25"/>
            <p:cNvSpPr>
              <a:spLocks noChangeArrowheads="1"/>
            </p:cNvSpPr>
            <p:nvPr/>
          </p:nvSpPr>
          <p:spPr bwMode="auto">
            <a:xfrm>
              <a:off x="1300412" y="1125875"/>
              <a:ext cx="472694" cy="611239"/>
            </a:xfrm>
            <a:custGeom>
              <a:avLst/>
              <a:gdLst>
                <a:gd name="T0" fmla="*/ 4 w 774"/>
                <a:gd name="T1" fmla="*/ 0 h 1372"/>
                <a:gd name="T2" fmla="*/ 42 w 774"/>
                <a:gd name="T3" fmla="*/ 45 h 1372"/>
                <a:gd name="T4" fmla="*/ 86 w 774"/>
                <a:gd name="T5" fmla="*/ 95 h 1372"/>
                <a:gd name="T6" fmla="*/ 138 w 774"/>
                <a:gd name="T7" fmla="*/ 154 h 1372"/>
                <a:gd name="T8" fmla="*/ 193 w 774"/>
                <a:gd name="T9" fmla="*/ 219 h 1372"/>
                <a:gd name="T10" fmla="*/ 254 w 774"/>
                <a:gd name="T11" fmla="*/ 293 h 1372"/>
                <a:gd name="T12" fmla="*/ 315 w 774"/>
                <a:gd name="T13" fmla="*/ 373 h 1372"/>
                <a:gd name="T14" fmla="*/ 378 w 774"/>
                <a:gd name="T15" fmla="*/ 461 h 1372"/>
                <a:gd name="T16" fmla="*/ 441 w 774"/>
                <a:gd name="T17" fmla="*/ 554 h 1372"/>
                <a:gd name="T18" fmla="*/ 503 w 774"/>
                <a:gd name="T19" fmla="*/ 655 h 1372"/>
                <a:gd name="T20" fmla="*/ 561 w 774"/>
                <a:gd name="T21" fmla="*/ 760 h 1372"/>
                <a:gd name="T22" fmla="*/ 618 w 774"/>
                <a:gd name="T23" fmla="*/ 871 h 1372"/>
                <a:gd name="T24" fmla="*/ 667 w 774"/>
                <a:gd name="T25" fmla="*/ 989 h 1372"/>
                <a:gd name="T26" fmla="*/ 711 w 774"/>
                <a:gd name="T27" fmla="*/ 1111 h 1372"/>
                <a:gd name="T28" fmla="*/ 747 w 774"/>
                <a:gd name="T29" fmla="*/ 1239 h 1372"/>
                <a:gd name="T30" fmla="*/ 774 w 774"/>
                <a:gd name="T31" fmla="*/ 1372 h 1372"/>
                <a:gd name="T32" fmla="*/ 768 w 774"/>
                <a:gd name="T33" fmla="*/ 1372 h 1372"/>
                <a:gd name="T34" fmla="*/ 740 w 774"/>
                <a:gd name="T35" fmla="*/ 1239 h 1372"/>
                <a:gd name="T36" fmla="*/ 704 w 774"/>
                <a:gd name="T37" fmla="*/ 1113 h 1372"/>
                <a:gd name="T38" fmla="*/ 660 w 774"/>
                <a:gd name="T39" fmla="*/ 989 h 1372"/>
                <a:gd name="T40" fmla="*/ 612 w 774"/>
                <a:gd name="T41" fmla="*/ 873 h 1372"/>
                <a:gd name="T42" fmla="*/ 557 w 774"/>
                <a:gd name="T43" fmla="*/ 762 h 1372"/>
                <a:gd name="T44" fmla="*/ 498 w 774"/>
                <a:gd name="T45" fmla="*/ 657 h 1372"/>
                <a:gd name="T46" fmla="*/ 435 w 774"/>
                <a:gd name="T47" fmla="*/ 556 h 1372"/>
                <a:gd name="T48" fmla="*/ 374 w 774"/>
                <a:gd name="T49" fmla="*/ 463 h 1372"/>
                <a:gd name="T50" fmla="*/ 311 w 774"/>
                <a:gd name="T51" fmla="*/ 377 h 1372"/>
                <a:gd name="T52" fmla="*/ 248 w 774"/>
                <a:gd name="T53" fmla="*/ 297 h 1372"/>
                <a:gd name="T54" fmla="*/ 189 w 774"/>
                <a:gd name="T55" fmla="*/ 223 h 1372"/>
                <a:gd name="T56" fmla="*/ 134 w 774"/>
                <a:gd name="T57" fmla="*/ 158 h 1372"/>
                <a:gd name="T58" fmla="*/ 82 w 774"/>
                <a:gd name="T59" fmla="*/ 99 h 1372"/>
                <a:gd name="T60" fmla="*/ 37 w 774"/>
                <a:gd name="T61" fmla="*/ 49 h 1372"/>
                <a:gd name="T62" fmla="*/ 0 w 774"/>
                <a:gd name="T63" fmla="*/ 5 h 1372"/>
                <a:gd name="T64" fmla="*/ 4 w 774"/>
                <a:gd name="T65" fmla="*/ 0 h 1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4"/>
                <a:gd name="T100" fmla="*/ 0 h 1372"/>
                <a:gd name="T101" fmla="*/ 774 w 774"/>
                <a:gd name="T102" fmla="*/ 1372 h 13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4" h="1372">
                  <a:moveTo>
                    <a:pt x="4" y="0"/>
                  </a:moveTo>
                  <a:lnTo>
                    <a:pt x="42" y="45"/>
                  </a:lnTo>
                  <a:lnTo>
                    <a:pt x="86" y="95"/>
                  </a:lnTo>
                  <a:lnTo>
                    <a:pt x="138" y="154"/>
                  </a:lnTo>
                  <a:lnTo>
                    <a:pt x="193" y="219"/>
                  </a:lnTo>
                  <a:lnTo>
                    <a:pt x="254" y="293"/>
                  </a:lnTo>
                  <a:lnTo>
                    <a:pt x="315" y="373"/>
                  </a:lnTo>
                  <a:lnTo>
                    <a:pt x="378" y="461"/>
                  </a:lnTo>
                  <a:lnTo>
                    <a:pt x="441" y="554"/>
                  </a:lnTo>
                  <a:lnTo>
                    <a:pt x="503" y="655"/>
                  </a:lnTo>
                  <a:lnTo>
                    <a:pt x="561" y="760"/>
                  </a:lnTo>
                  <a:lnTo>
                    <a:pt x="618" y="871"/>
                  </a:lnTo>
                  <a:lnTo>
                    <a:pt x="667" y="989"/>
                  </a:lnTo>
                  <a:lnTo>
                    <a:pt x="711" y="1111"/>
                  </a:lnTo>
                  <a:lnTo>
                    <a:pt x="747" y="1239"/>
                  </a:lnTo>
                  <a:lnTo>
                    <a:pt x="774" y="1372"/>
                  </a:lnTo>
                  <a:lnTo>
                    <a:pt x="768" y="1372"/>
                  </a:lnTo>
                  <a:lnTo>
                    <a:pt x="740" y="1239"/>
                  </a:lnTo>
                  <a:lnTo>
                    <a:pt x="704" y="1113"/>
                  </a:lnTo>
                  <a:lnTo>
                    <a:pt x="660" y="989"/>
                  </a:lnTo>
                  <a:lnTo>
                    <a:pt x="612" y="873"/>
                  </a:lnTo>
                  <a:lnTo>
                    <a:pt x="557" y="762"/>
                  </a:lnTo>
                  <a:lnTo>
                    <a:pt x="498" y="657"/>
                  </a:lnTo>
                  <a:lnTo>
                    <a:pt x="435" y="556"/>
                  </a:lnTo>
                  <a:lnTo>
                    <a:pt x="374" y="463"/>
                  </a:lnTo>
                  <a:lnTo>
                    <a:pt x="311" y="377"/>
                  </a:lnTo>
                  <a:lnTo>
                    <a:pt x="248" y="297"/>
                  </a:lnTo>
                  <a:lnTo>
                    <a:pt x="189" y="223"/>
                  </a:lnTo>
                  <a:lnTo>
                    <a:pt x="134" y="158"/>
                  </a:lnTo>
                  <a:lnTo>
                    <a:pt x="82" y="99"/>
                  </a:lnTo>
                  <a:lnTo>
                    <a:pt x="37" y="4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 cmpd="sng">
              <a:solidFill>
                <a:schemeClr val="bg1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5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1422338" cy="1278004"/>
            </a:xfrm>
            <a:custGeom>
              <a:avLst/>
              <a:gdLst>
                <a:gd name="T0" fmla="*/ 709 w 1557"/>
                <a:gd name="T1" fmla="*/ 0 h 1399"/>
                <a:gd name="T2" fmla="*/ 869 w 1557"/>
                <a:gd name="T3" fmla="*/ 29 h 1399"/>
                <a:gd name="T4" fmla="*/ 1019 w 1557"/>
                <a:gd name="T5" fmla="*/ 99 h 1399"/>
                <a:gd name="T6" fmla="*/ 1151 w 1557"/>
                <a:gd name="T7" fmla="*/ 202 h 1399"/>
                <a:gd name="T8" fmla="*/ 1256 w 1557"/>
                <a:gd name="T9" fmla="*/ 334 h 1399"/>
                <a:gd name="T10" fmla="*/ 1343 w 1557"/>
                <a:gd name="T11" fmla="*/ 490 h 1399"/>
                <a:gd name="T12" fmla="*/ 1410 w 1557"/>
                <a:gd name="T13" fmla="*/ 660 h 1399"/>
                <a:gd name="T14" fmla="*/ 1463 w 1557"/>
                <a:gd name="T15" fmla="*/ 833 h 1399"/>
                <a:gd name="T16" fmla="*/ 1503 w 1557"/>
                <a:gd name="T17" fmla="*/ 997 h 1399"/>
                <a:gd name="T18" fmla="*/ 1530 w 1557"/>
                <a:gd name="T19" fmla="*/ 1142 h 1399"/>
                <a:gd name="T20" fmla="*/ 1547 w 1557"/>
                <a:gd name="T21" fmla="*/ 1260 h 1399"/>
                <a:gd name="T22" fmla="*/ 1555 w 1557"/>
                <a:gd name="T23" fmla="*/ 1338 h 1399"/>
                <a:gd name="T24" fmla="*/ 1557 w 1557"/>
                <a:gd name="T25" fmla="*/ 1365 h 1399"/>
                <a:gd name="T26" fmla="*/ 1532 w 1557"/>
                <a:gd name="T27" fmla="*/ 1369 h 1399"/>
                <a:gd name="T28" fmla="*/ 1460 w 1557"/>
                <a:gd name="T29" fmla="*/ 1378 h 1399"/>
                <a:gd name="T30" fmla="*/ 1351 w 1557"/>
                <a:gd name="T31" fmla="*/ 1388 h 1399"/>
                <a:gd name="T32" fmla="*/ 1214 w 1557"/>
                <a:gd name="T33" fmla="*/ 1397 h 1399"/>
                <a:gd name="T34" fmla="*/ 1057 w 1557"/>
                <a:gd name="T35" fmla="*/ 1399 h 1399"/>
                <a:gd name="T36" fmla="*/ 888 w 1557"/>
                <a:gd name="T37" fmla="*/ 1390 h 1399"/>
                <a:gd name="T38" fmla="*/ 716 w 1557"/>
                <a:gd name="T39" fmla="*/ 1371 h 1399"/>
                <a:gd name="T40" fmla="*/ 547 w 1557"/>
                <a:gd name="T41" fmla="*/ 1336 h 1399"/>
                <a:gd name="T42" fmla="*/ 394 w 1557"/>
                <a:gd name="T43" fmla="*/ 1279 h 1399"/>
                <a:gd name="T44" fmla="*/ 263 w 1557"/>
                <a:gd name="T45" fmla="*/ 1199 h 1399"/>
                <a:gd name="T46" fmla="*/ 143 w 1557"/>
                <a:gd name="T47" fmla="*/ 1079 h 1399"/>
                <a:gd name="T48" fmla="*/ 59 w 1557"/>
                <a:gd name="T49" fmla="*/ 940 h 1399"/>
                <a:gd name="T50" fmla="*/ 11 w 1557"/>
                <a:gd name="T51" fmla="*/ 789 h 1399"/>
                <a:gd name="T52" fmla="*/ 0 w 1557"/>
                <a:gd name="T53" fmla="*/ 629 h 1399"/>
                <a:gd name="T54" fmla="*/ 28 w 1557"/>
                <a:gd name="T55" fmla="*/ 471 h 1399"/>
                <a:gd name="T56" fmla="*/ 93 w 1557"/>
                <a:gd name="T57" fmla="*/ 322 h 1399"/>
                <a:gd name="T58" fmla="*/ 198 w 1557"/>
                <a:gd name="T59" fmla="*/ 189 h 1399"/>
                <a:gd name="T60" fmla="*/ 326 w 1557"/>
                <a:gd name="T61" fmla="*/ 90 h 1399"/>
                <a:gd name="T62" fmla="*/ 474 w 1557"/>
                <a:gd name="T63" fmla="*/ 27 h 1399"/>
                <a:gd name="T64" fmla="*/ 629 w 1557"/>
                <a:gd name="T65" fmla="*/ 0 h 13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7"/>
                <a:gd name="T100" fmla="*/ 0 h 1399"/>
                <a:gd name="T101" fmla="*/ 1557 w 1557"/>
                <a:gd name="T102" fmla="*/ 1399 h 13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7" h="1399">
                  <a:moveTo>
                    <a:pt x="629" y="0"/>
                  </a:moveTo>
                  <a:lnTo>
                    <a:pt x="709" y="0"/>
                  </a:lnTo>
                  <a:lnTo>
                    <a:pt x="789" y="10"/>
                  </a:lnTo>
                  <a:lnTo>
                    <a:pt x="869" y="29"/>
                  </a:lnTo>
                  <a:lnTo>
                    <a:pt x="945" y="59"/>
                  </a:lnTo>
                  <a:lnTo>
                    <a:pt x="1019" y="99"/>
                  </a:lnTo>
                  <a:lnTo>
                    <a:pt x="1090" y="147"/>
                  </a:lnTo>
                  <a:lnTo>
                    <a:pt x="1151" y="202"/>
                  </a:lnTo>
                  <a:lnTo>
                    <a:pt x="1206" y="265"/>
                  </a:lnTo>
                  <a:lnTo>
                    <a:pt x="1256" y="334"/>
                  </a:lnTo>
                  <a:lnTo>
                    <a:pt x="1303" y="410"/>
                  </a:lnTo>
                  <a:lnTo>
                    <a:pt x="1343" y="490"/>
                  </a:lnTo>
                  <a:lnTo>
                    <a:pt x="1378" y="574"/>
                  </a:lnTo>
                  <a:lnTo>
                    <a:pt x="1410" y="660"/>
                  </a:lnTo>
                  <a:lnTo>
                    <a:pt x="1439" y="746"/>
                  </a:lnTo>
                  <a:lnTo>
                    <a:pt x="1463" y="833"/>
                  </a:lnTo>
                  <a:lnTo>
                    <a:pt x="1484" y="915"/>
                  </a:lnTo>
                  <a:lnTo>
                    <a:pt x="1503" y="997"/>
                  </a:lnTo>
                  <a:lnTo>
                    <a:pt x="1517" y="1073"/>
                  </a:lnTo>
                  <a:lnTo>
                    <a:pt x="1530" y="1142"/>
                  </a:lnTo>
                  <a:lnTo>
                    <a:pt x="1538" y="1205"/>
                  </a:lnTo>
                  <a:lnTo>
                    <a:pt x="1547" y="1260"/>
                  </a:lnTo>
                  <a:lnTo>
                    <a:pt x="1551" y="1304"/>
                  </a:lnTo>
                  <a:lnTo>
                    <a:pt x="1555" y="1338"/>
                  </a:lnTo>
                  <a:lnTo>
                    <a:pt x="1557" y="1359"/>
                  </a:lnTo>
                  <a:lnTo>
                    <a:pt x="1557" y="1365"/>
                  </a:lnTo>
                  <a:lnTo>
                    <a:pt x="1551" y="1365"/>
                  </a:lnTo>
                  <a:lnTo>
                    <a:pt x="1532" y="1369"/>
                  </a:lnTo>
                  <a:lnTo>
                    <a:pt x="1500" y="1373"/>
                  </a:lnTo>
                  <a:lnTo>
                    <a:pt x="1460" y="1378"/>
                  </a:lnTo>
                  <a:lnTo>
                    <a:pt x="1410" y="1382"/>
                  </a:lnTo>
                  <a:lnTo>
                    <a:pt x="1351" y="1388"/>
                  </a:lnTo>
                  <a:lnTo>
                    <a:pt x="1286" y="1392"/>
                  </a:lnTo>
                  <a:lnTo>
                    <a:pt x="1214" y="1397"/>
                  </a:lnTo>
                  <a:lnTo>
                    <a:pt x="1139" y="1399"/>
                  </a:lnTo>
                  <a:lnTo>
                    <a:pt x="1057" y="1399"/>
                  </a:lnTo>
                  <a:lnTo>
                    <a:pt x="972" y="1397"/>
                  </a:lnTo>
                  <a:lnTo>
                    <a:pt x="888" y="1390"/>
                  </a:lnTo>
                  <a:lnTo>
                    <a:pt x="802" y="1382"/>
                  </a:lnTo>
                  <a:lnTo>
                    <a:pt x="716" y="1371"/>
                  </a:lnTo>
                  <a:lnTo>
                    <a:pt x="631" y="1354"/>
                  </a:lnTo>
                  <a:lnTo>
                    <a:pt x="547" y="1336"/>
                  </a:lnTo>
                  <a:lnTo>
                    <a:pt x="469" y="1310"/>
                  </a:lnTo>
                  <a:lnTo>
                    <a:pt x="394" y="1279"/>
                  </a:lnTo>
                  <a:lnTo>
                    <a:pt x="326" y="1241"/>
                  </a:lnTo>
                  <a:lnTo>
                    <a:pt x="263" y="1199"/>
                  </a:lnTo>
                  <a:lnTo>
                    <a:pt x="200" y="1142"/>
                  </a:lnTo>
                  <a:lnTo>
                    <a:pt x="143" y="1079"/>
                  </a:lnTo>
                  <a:lnTo>
                    <a:pt x="97" y="1012"/>
                  </a:lnTo>
                  <a:lnTo>
                    <a:pt x="59" y="940"/>
                  </a:lnTo>
                  <a:lnTo>
                    <a:pt x="30" y="864"/>
                  </a:lnTo>
                  <a:lnTo>
                    <a:pt x="11" y="789"/>
                  </a:lnTo>
                  <a:lnTo>
                    <a:pt x="0" y="709"/>
                  </a:lnTo>
                  <a:lnTo>
                    <a:pt x="0" y="629"/>
                  </a:lnTo>
                  <a:lnTo>
                    <a:pt x="9" y="549"/>
                  </a:lnTo>
                  <a:lnTo>
                    <a:pt x="28" y="471"/>
                  </a:lnTo>
                  <a:lnTo>
                    <a:pt x="55" y="395"/>
                  </a:lnTo>
                  <a:lnTo>
                    <a:pt x="93" y="322"/>
                  </a:lnTo>
                  <a:lnTo>
                    <a:pt x="141" y="252"/>
                  </a:lnTo>
                  <a:lnTo>
                    <a:pt x="198" y="189"/>
                  </a:lnTo>
                  <a:lnTo>
                    <a:pt x="259" y="136"/>
                  </a:lnTo>
                  <a:lnTo>
                    <a:pt x="326" y="90"/>
                  </a:lnTo>
                  <a:lnTo>
                    <a:pt x="398" y="54"/>
                  </a:lnTo>
                  <a:lnTo>
                    <a:pt x="474" y="27"/>
                  </a:lnTo>
                  <a:lnTo>
                    <a:pt x="549" y="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1"/>
            </a:solidFill>
            <a:ln w="0" cmpd="sng">
              <a:solidFill>
                <a:srgbClr val="000000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26" name="组合 256"/>
          <p:cNvGrpSpPr/>
          <p:nvPr/>
        </p:nvGrpSpPr>
        <p:grpSpPr>
          <a:xfrm>
            <a:off x="5145166" y="1154137"/>
            <a:ext cx="1328059" cy="1456782"/>
            <a:chOff x="5003301" y="280089"/>
            <a:chExt cx="1243736" cy="1903685"/>
          </a:xfrm>
        </p:grpSpPr>
        <p:sp>
          <p:nvSpPr>
            <p:cNvPr id="182" name="Freeform 30"/>
            <p:cNvSpPr>
              <a:spLocks noChangeArrowheads="1"/>
            </p:cNvSpPr>
            <p:nvPr/>
          </p:nvSpPr>
          <p:spPr bwMode="auto">
            <a:xfrm>
              <a:off x="5003301" y="600157"/>
              <a:ext cx="482947" cy="1372589"/>
            </a:xfrm>
            <a:custGeom>
              <a:avLst/>
              <a:gdLst>
                <a:gd name="T0" fmla="*/ 0 w 1102817"/>
                <a:gd name="T1" fmla="*/ 0 h 1231225"/>
                <a:gd name="T2" fmla="*/ 1102817 w 1102817"/>
                <a:gd name="T3" fmla="*/ 1231225 h 1231225"/>
              </a:gdLst>
              <a:ahLst/>
              <a:cxnLst/>
              <a:rect l="T0" t="T1" r="T2" b="T3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6" name="Freeform 30"/>
            <p:cNvSpPr>
              <a:spLocks noChangeArrowheads="1"/>
            </p:cNvSpPr>
            <p:nvPr/>
          </p:nvSpPr>
          <p:spPr bwMode="auto">
            <a:xfrm rot="2648888">
              <a:off x="5091483" y="280089"/>
              <a:ext cx="1103312" cy="1584446"/>
            </a:xfrm>
            <a:custGeom>
              <a:avLst/>
              <a:gdLst>
                <a:gd name="T0" fmla="*/ 0 w 1102817"/>
                <a:gd name="T1" fmla="*/ 0 h 1231225"/>
                <a:gd name="T2" fmla="*/ 1102817 w 1102817"/>
                <a:gd name="T3" fmla="*/ 1231225 h 1231225"/>
              </a:gdLst>
              <a:ahLst/>
              <a:cxnLst/>
              <a:rect l="T0" t="T1" r="T2" b="T3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7" name="Freeform 30"/>
            <p:cNvSpPr>
              <a:spLocks noChangeArrowheads="1"/>
            </p:cNvSpPr>
            <p:nvPr/>
          </p:nvSpPr>
          <p:spPr bwMode="auto">
            <a:xfrm rot="3052454">
              <a:off x="4943699" y="880436"/>
              <a:ext cx="1411288" cy="1195388"/>
            </a:xfrm>
            <a:custGeom>
              <a:avLst/>
              <a:gdLst>
                <a:gd name="T0" fmla="*/ 0 w 1411167"/>
                <a:gd name="T1" fmla="*/ 0 h 1194199"/>
                <a:gd name="T2" fmla="*/ 1411167 w 1411167"/>
                <a:gd name="T3" fmla="*/ 1194199 h 1194199"/>
              </a:gdLst>
              <a:ahLst/>
              <a:cxnLst/>
              <a:rect l="T0" t="T1" r="T2" b="T3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8" name="TextBox 81"/>
            <p:cNvSpPr>
              <a:spLocks noChangeArrowheads="1"/>
            </p:cNvSpPr>
            <p:nvPr/>
          </p:nvSpPr>
          <p:spPr bwMode="auto">
            <a:xfrm>
              <a:off x="5065169" y="1101786"/>
              <a:ext cx="1090644" cy="48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5G</a:t>
              </a:r>
              <a:endParaRPr lang="zh-CN" altLang="en-US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016177" y="1581461"/>
            <a:ext cx="7879115" cy="5025175"/>
            <a:chOff x="1670455" y="1495220"/>
            <a:chExt cx="8224837" cy="5388732"/>
          </a:xfrm>
        </p:grpSpPr>
        <p:grpSp>
          <p:nvGrpSpPr>
            <p:cNvPr id="9" name="Group 31"/>
            <p:cNvGrpSpPr/>
            <p:nvPr/>
          </p:nvGrpSpPr>
          <p:grpSpPr bwMode="auto">
            <a:xfrm>
              <a:off x="3136625" y="1495220"/>
              <a:ext cx="1735817" cy="3416300"/>
              <a:chOff x="-52678" y="0"/>
              <a:chExt cx="2265204" cy="4460680"/>
            </a:xfrm>
          </p:grpSpPr>
          <p:sp>
            <p:nvSpPr>
              <p:cNvPr id="157" name="Freeform 23"/>
              <p:cNvSpPr>
                <a:spLocks noChangeArrowheads="1"/>
              </p:cNvSpPr>
              <p:nvPr/>
            </p:nvSpPr>
            <p:spPr bwMode="auto">
              <a:xfrm>
                <a:off x="1394223" y="1938074"/>
                <a:ext cx="818303" cy="2522606"/>
              </a:xfrm>
              <a:custGeom>
                <a:avLst/>
                <a:gdLst>
                  <a:gd name="T0" fmla="*/ 4 w 896"/>
                  <a:gd name="T1" fmla="*/ 0 h 2762"/>
                  <a:gd name="T2" fmla="*/ 67 w 896"/>
                  <a:gd name="T3" fmla="*/ 158 h 2762"/>
                  <a:gd name="T4" fmla="*/ 136 w 896"/>
                  <a:gd name="T5" fmla="*/ 322 h 2762"/>
                  <a:gd name="T6" fmla="*/ 210 w 896"/>
                  <a:gd name="T7" fmla="*/ 492 h 2762"/>
                  <a:gd name="T8" fmla="*/ 284 w 896"/>
                  <a:gd name="T9" fmla="*/ 671 h 2762"/>
                  <a:gd name="T10" fmla="*/ 359 w 896"/>
                  <a:gd name="T11" fmla="*/ 854 h 2762"/>
                  <a:gd name="T12" fmla="*/ 435 w 896"/>
                  <a:gd name="T13" fmla="*/ 1045 h 2762"/>
                  <a:gd name="T14" fmla="*/ 511 w 896"/>
                  <a:gd name="T15" fmla="*/ 1241 h 2762"/>
                  <a:gd name="T16" fmla="*/ 582 w 896"/>
                  <a:gd name="T17" fmla="*/ 1443 h 2762"/>
                  <a:gd name="T18" fmla="*/ 652 w 896"/>
                  <a:gd name="T19" fmla="*/ 1649 h 2762"/>
                  <a:gd name="T20" fmla="*/ 715 w 896"/>
                  <a:gd name="T21" fmla="*/ 1862 h 2762"/>
                  <a:gd name="T22" fmla="*/ 772 w 896"/>
                  <a:gd name="T23" fmla="*/ 2080 h 2762"/>
                  <a:gd name="T24" fmla="*/ 822 w 896"/>
                  <a:gd name="T25" fmla="*/ 2301 h 2762"/>
                  <a:gd name="T26" fmla="*/ 864 w 896"/>
                  <a:gd name="T27" fmla="*/ 2531 h 2762"/>
                  <a:gd name="T28" fmla="*/ 896 w 896"/>
                  <a:gd name="T29" fmla="*/ 2762 h 2762"/>
                  <a:gd name="T30" fmla="*/ 890 w 896"/>
                  <a:gd name="T31" fmla="*/ 2762 h 2762"/>
                  <a:gd name="T32" fmla="*/ 858 w 896"/>
                  <a:gd name="T33" fmla="*/ 2531 h 2762"/>
                  <a:gd name="T34" fmla="*/ 816 w 896"/>
                  <a:gd name="T35" fmla="*/ 2303 h 2762"/>
                  <a:gd name="T36" fmla="*/ 765 w 896"/>
                  <a:gd name="T37" fmla="*/ 2080 h 2762"/>
                  <a:gd name="T38" fmla="*/ 709 w 896"/>
                  <a:gd name="T39" fmla="*/ 1864 h 2762"/>
                  <a:gd name="T40" fmla="*/ 646 w 896"/>
                  <a:gd name="T41" fmla="*/ 1651 h 2762"/>
                  <a:gd name="T42" fmla="*/ 578 w 896"/>
                  <a:gd name="T43" fmla="*/ 1445 h 2762"/>
                  <a:gd name="T44" fmla="*/ 505 w 896"/>
                  <a:gd name="T45" fmla="*/ 1243 h 2762"/>
                  <a:gd name="T46" fmla="*/ 431 w 896"/>
                  <a:gd name="T47" fmla="*/ 1048 h 2762"/>
                  <a:gd name="T48" fmla="*/ 355 w 896"/>
                  <a:gd name="T49" fmla="*/ 858 h 2762"/>
                  <a:gd name="T50" fmla="*/ 279 w 896"/>
                  <a:gd name="T51" fmla="*/ 673 h 2762"/>
                  <a:gd name="T52" fmla="*/ 206 w 896"/>
                  <a:gd name="T53" fmla="*/ 496 h 2762"/>
                  <a:gd name="T54" fmla="*/ 132 w 896"/>
                  <a:gd name="T55" fmla="*/ 324 h 2762"/>
                  <a:gd name="T56" fmla="*/ 63 w 896"/>
                  <a:gd name="T57" fmla="*/ 160 h 2762"/>
                  <a:gd name="T58" fmla="*/ 0 w 896"/>
                  <a:gd name="T59" fmla="*/ 2 h 2762"/>
                  <a:gd name="T60" fmla="*/ 4 w 896"/>
                  <a:gd name="T61" fmla="*/ 0 h 27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6"/>
                  <a:gd name="T94" fmla="*/ 0 h 2762"/>
                  <a:gd name="T95" fmla="*/ 896 w 896"/>
                  <a:gd name="T96" fmla="*/ 2762 h 27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6" h="2762">
                    <a:moveTo>
                      <a:pt x="4" y="0"/>
                    </a:moveTo>
                    <a:lnTo>
                      <a:pt x="67" y="158"/>
                    </a:lnTo>
                    <a:lnTo>
                      <a:pt x="136" y="322"/>
                    </a:lnTo>
                    <a:lnTo>
                      <a:pt x="210" y="492"/>
                    </a:lnTo>
                    <a:lnTo>
                      <a:pt x="284" y="671"/>
                    </a:lnTo>
                    <a:lnTo>
                      <a:pt x="359" y="854"/>
                    </a:lnTo>
                    <a:lnTo>
                      <a:pt x="435" y="1045"/>
                    </a:lnTo>
                    <a:lnTo>
                      <a:pt x="511" y="1241"/>
                    </a:lnTo>
                    <a:lnTo>
                      <a:pt x="582" y="1443"/>
                    </a:lnTo>
                    <a:lnTo>
                      <a:pt x="652" y="1649"/>
                    </a:lnTo>
                    <a:lnTo>
                      <a:pt x="715" y="1862"/>
                    </a:lnTo>
                    <a:lnTo>
                      <a:pt x="772" y="2080"/>
                    </a:lnTo>
                    <a:lnTo>
                      <a:pt x="822" y="2301"/>
                    </a:lnTo>
                    <a:lnTo>
                      <a:pt x="864" y="2531"/>
                    </a:lnTo>
                    <a:lnTo>
                      <a:pt x="896" y="2762"/>
                    </a:lnTo>
                    <a:lnTo>
                      <a:pt x="890" y="2762"/>
                    </a:lnTo>
                    <a:lnTo>
                      <a:pt x="858" y="2531"/>
                    </a:lnTo>
                    <a:lnTo>
                      <a:pt x="816" y="2303"/>
                    </a:lnTo>
                    <a:lnTo>
                      <a:pt x="765" y="2080"/>
                    </a:lnTo>
                    <a:lnTo>
                      <a:pt x="709" y="1864"/>
                    </a:lnTo>
                    <a:lnTo>
                      <a:pt x="646" y="1651"/>
                    </a:lnTo>
                    <a:lnTo>
                      <a:pt x="578" y="1445"/>
                    </a:lnTo>
                    <a:lnTo>
                      <a:pt x="505" y="1243"/>
                    </a:lnTo>
                    <a:lnTo>
                      <a:pt x="431" y="1048"/>
                    </a:lnTo>
                    <a:lnTo>
                      <a:pt x="355" y="858"/>
                    </a:lnTo>
                    <a:lnTo>
                      <a:pt x="279" y="673"/>
                    </a:lnTo>
                    <a:lnTo>
                      <a:pt x="206" y="496"/>
                    </a:lnTo>
                    <a:lnTo>
                      <a:pt x="132" y="324"/>
                    </a:lnTo>
                    <a:lnTo>
                      <a:pt x="63" y="16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58" name="Freeform 29"/>
              <p:cNvSpPr>
                <a:spLocks noChangeArrowheads="1"/>
              </p:cNvSpPr>
              <p:nvPr/>
            </p:nvSpPr>
            <p:spPr bwMode="auto">
              <a:xfrm>
                <a:off x="-52678" y="0"/>
                <a:ext cx="1670814" cy="2073672"/>
              </a:xfrm>
              <a:custGeom>
                <a:avLst/>
                <a:gdLst>
                  <a:gd name="T0" fmla="*/ 955 w 1829"/>
                  <a:gd name="T1" fmla="*/ 0 h 2270"/>
                  <a:gd name="T2" fmla="*/ 1138 w 1829"/>
                  <a:gd name="T3" fmla="*/ 32 h 2270"/>
                  <a:gd name="T4" fmla="*/ 1313 w 1829"/>
                  <a:gd name="T5" fmla="*/ 101 h 2270"/>
                  <a:gd name="T6" fmla="*/ 1471 w 1829"/>
                  <a:gd name="T7" fmla="*/ 205 h 2270"/>
                  <a:gd name="T8" fmla="*/ 1608 w 1829"/>
                  <a:gd name="T9" fmla="*/ 341 h 2270"/>
                  <a:gd name="T10" fmla="*/ 1715 w 1829"/>
                  <a:gd name="T11" fmla="*/ 507 h 2270"/>
                  <a:gd name="T12" fmla="*/ 1778 w 1829"/>
                  <a:gd name="T13" fmla="*/ 672 h 2270"/>
                  <a:gd name="T14" fmla="*/ 1814 w 1829"/>
                  <a:gd name="T15" fmla="*/ 852 h 2270"/>
                  <a:gd name="T16" fmla="*/ 1829 w 1829"/>
                  <a:gd name="T17" fmla="*/ 1044 h 2270"/>
                  <a:gd name="T18" fmla="*/ 1822 w 1829"/>
                  <a:gd name="T19" fmla="*/ 1240 h 2270"/>
                  <a:gd name="T20" fmla="*/ 1803 w 1829"/>
                  <a:gd name="T21" fmla="*/ 1433 h 2270"/>
                  <a:gd name="T22" fmla="*/ 1772 w 1829"/>
                  <a:gd name="T23" fmla="*/ 1620 h 2270"/>
                  <a:gd name="T24" fmla="*/ 1734 w 1829"/>
                  <a:gd name="T25" fmla="*/ 1795 h 2270"/>
                  <a:gd name="T26" fmla="*/ 1694 w 1829"/>
                  <a:gd name="T27" fmla="*/ 1951 h 2270"/>
                  <a:gd name="T28" fmla="*/ 1656 w 1829"/>
                  <a:gd name="T29" fmla="*/ 2081 h 2270"/>
                  <a:gd name="T30" fmla="*/ 1624 w 1829"/>
                  <a:gd name="T31" fmla="*/ 2182 h 2270"/>
                  <a:gd name="T32" fmla="*/ 1601 w 1829"/>
                  <a:gd name="T33" fmla="*/ 2247 h 2270"/>
                  <a:gd name="T34" fmla="*/ 1593 w 1829"/>
                  <a:gd name="T35" fmla="*/ 2270 h 2270"/>
                  <a:gd name="T36" fmla="*/ 1570 w 1829"/>
                  <a:gd name="T37" fmla="*/ 2264 h 2270"/>
                  <a:gd name="T38" fmla="*/ 1502 w 1829"/>
                  <a:gd name="T39" fmla="*/ 2243 h 2270"/>
                  <a:gd name="T40" fmla="*/ 1401 w 1829"/>
                  <a:gd name="T41" fmla="*/ 2207 h 2270"/>
                  <a:gd name="T42" fmla="*/ 1273 w 1829"/>
                  <a:gd name="T43" fmla="*/ 2159 h 2270"/>
                  <a:gd name="T44" fmla="*/ 1124 w 1829"/>
                  <a:gd name="T45" fmla="*/ 2098 h 2270"/>
                  <a:gd name="T46" fmla="*/ 960 w 1829"/>
                  <a:gd name="T47" fmla="*/ 2024 h 2270"/>
                  <a:gd name="T48" fmla="*/ 791 w 1829"/>
                  <a:gd name="T49" fmla="*/ 1938 h 2270"/>
                  <a:gd name="T50" fmla="*/ 623 w 1829"/>
                  <a:gd name="T51" fmla="*/ 1839 h 2270"/>
                  <a:gd name="T52" fmla="*/ 461 w 1829"/>
                  <a:gd name="T53" fmla="*/ 1728 h 2270"/>
                  <a:gd name="T54" fmla="*/ 316 w 1829"/>
                  <a:gd name="T55" fmla="*/ 1606 h 2270"/>
                  <a:gd name="T56" fmla="*/ 192 w 1829"/>
                  <a:gd name="T57" fmla="*/ 1473 h 2270"/>
                  <a:gd name="T58" fmla="*/ 99 w 1829"/>
                  <a:gd name="T59" fmla="*/ 1328 h 2270"/>
                  <a:gd name="T60" fmla="*/ 27 w 1829"/>
                  <a:gd name="T61" fmla="*/ 1143 h 2270"/>
                  <a:gd name="T62" fmla="*/ 0 w 1829"/>
                  <a:gd name="T63" fmla="*/ 951 h 2270"/>
                  <a:gd name="T64" fmla="*/ 9 w 1829"/>
                  <a:gd name="T65" fmla="*/ 764 h 2270"/>
                  <a:gd name="T66" fmla="*/ 57 w 1829"/>
                  <a:gd name="T67" fmla="*/ 581 h 2270"/>
                  <a:gd name="T68" fmla="*/ 139 w 1829"/>
                  <a:gd name="T69" fmla="*/ 415 h 2270"/>
                  <a:gd name="T70" fmla="*/ 257 w 1829"/>
                  <a:gd name="T71" fmla="*/ 268 h 2270"/>
                  <a:gd name="T72" fmla="*/ 404 w 1829"/>
                  <a:gd name="T73" fmla="*/ 146 h 2270"/>
                  <a:gd name="T74" fmla="*/ 581 w 1829"/>
                  <a:gd name="T75" fmla="*/ 55 h 2270"/>
                  <a:gd name="T76" fmla="*/ 766 w 1829"/>
                  <a:gd name="T77" fmla="*/ 9 h 22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29"/>
                  <a:gd name="T118" fmla="*/ 0 h 2270"/>
                  <a:gd name="T119" fmla="*/ 1829 w 1829"/>
                  <a:gd name="T120" fmla="*/ 2270 h 22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29" h="2270">
                    <a:moveTo>
                      <a:pt x="861" y="0"/>
                    </a:moveTo>
                    <a:lnTo>
                      <a:pt x="955" y="0"/>
                    </a:lnTo>
                    <a:lnTo>
                      <a:pt x="1048" y="13"/>
                    </a:lnTo>
                    <a:lnTo>
                      <a:pt x="1138" y="32"/>
                    </a:lnTo>
                    <a:lnTo>
                      <a:pt x="1229" y="61"/>
                    </a:lnTo>
                    <a:lnTo>
                      <a:pt x="1313" y="101"/>
                    </a:lnTo>
                    <a:lnTo>
                      <a:pt x="1395" y="148"/>
                    </a:lnTo>
                    <a:lnTo>
                      <a:pt x="1471" y="205"/>
                    </a:lnTo>
                    <a:lnTo>
                      <a:pt x="1542" y="268"/>
                    </a:lnTo>
                    <a:lnTo>
                      <a:pt x="1608" y="341"/>
                    </a:lnTo>
                    <a:lnTo>
                      <a:pt x="1664" y="421"/>
                    </a:lnTo>
                    <a:lnTo>
                      <a:pt x="1715" y="507"/>
                    </a:lnTo>
                    <a:lnTo>
                      <a:pt x="1751" y="587"/>
                    </a:lnTo>
                    <a:lnTo>
                      <a:pt x="1778" y="672"/>
                    </a:lnTo>
                    <a:lnTo>
                      <a:pt x="1799" y="760"/>
                    </a:lnTo>
                    <a:lnTo>
                      <a:pt x="1814" y="852"/>
                    </a:lnTo>
                    <a:lnTo>
                      <a:pt x="1824" y="947"/>
                    </a:lnTo>
                    <a:lnTo>
                      <a:pt x="1829" y="1044"/>
                    </a:lnTo>
                    <a:lnTo>
                      <a:pt x="1826" y="1141"/>
                    </a:lnTo>
                    <a:lnTo>
                      <a:pt x="1822" y="1240"/>
                    </a:lnTo>
                    <a:lnTo>
                      <a:pt x="1814" y="1336"/>
                    </a:lnTo>
                    <a:lnTo>
                      <a:pt x="1803" y="1433"/>
                    </a:lnTo>
                    <a:lnTo>
                      <a:pt x="1789" y="1528"/>
                    </a:lnTo>
                    <a:lnTo>
                      <a:pt x="1772" y="1620"/>
                    </a:lnTo>
                    <a:lnTo>
                      <a:pt x="1753" y="1711"/>
                    </a:lnTo>
                    <a:lnTo>
                      <a:pt x="1734" y="1795"/>
                    </a:lnTo>
                    <a:lnTo>
                      <a:pt x="1715" y="1875"/>
                    </a:lnTo>
                    <a:lnTo>
                      <a:pt x="1694" y="1951"/>
                    </a:lnTo>
                    <a:lnTo>
                      <a:pt x="1675" y="2020"/>
                    </a:lnTo>
                    <a:lnTo>
                      <a:pt x="1656" y="2081"/>
                    </a:lnTo>
                    <a:lnTo>
                      <a:pt x="1639" y="2136"/>
                    </a:lnTo>
                    <a:lnTo>
                      <a:pt x="1624" y="2182"/>
                    </a:lnTo>
                    <a:lnTo>
                      <a:pt x="1612" y="2220"/>
                    </a:lnTo>
                    <a:lnTo>
                      <a:pt x="1601" y="2247"/>
                    </a:lnTo>
                    <a:lnTo>
                      <a:pt x="1595" y="2264"/>
                    </a:lnTo>
                    <a:lnTo>
                      <a:pt x="1593" y="2270"/>
                    </a:lnTo>
                    <a:lnTo>
                      <a:pt x="1587" y="2268"/>
                    </a:lnTo>
                    <a:lnTo>
                      <a:pt x="1570" y="2264"/>
                    </a:lnTo>
                    <a:lnTo>
                      <a:pt x="1540" y="2253"/>
                    </a:lnTo>
                    <a:lnTo>
                      <a:pt x="1502" y="2243"/>
                    </a:lnTo>
                    <a:lnTo>
                      <a:pt x="1456" y="2226"/>
                    </a:lnTo>
                    <a:lnTo>
                      <a:pt x="1401" y="2207"/>
                    </a:lnTo>
                    <a:lnTo>
                      <a:pt x="1340" y="2184"/>
                    </a:lnTo>
                    <a:lnTo>
                      <a:pt x="1273" y="2159"/>
                    </a:lnTo>
                    <a:lnTo>
                      <a:pt x="1202" y="2129"/>
                    </a:lnTo>
                    <a:lnTo>
                      <a:pt x="1124" y="2098"/>
                    </a:lnTo>
                    <a:lnTo>
                      <a:pt x="1044" y="2062"/>
                    </a:lnTo>
                    <a:lnTo>
                      <a:pt x="960" y="2024"/>
                    </a:lnTo>
                    <a:lnTo>
                      <a:pt x="875" y="1982"/>
                    </a:lnTo>
                    <a:lnTo>
                      <a:pt x="791" y="1938"/>
                    </a:lnTo>
                    <a:lnTo>
                      <a:pt x="705" y="1890"/>
                    </a:lnTo>
                    <a:lnTo>
                      <a:pt x="623" y="1839"/>
                    </a:lnTo>
                    <a:lnTo>
                      <a:pt x="541" y="1784"/>
                    </a:lnTo>
                    <a:lnTo>
                      <a:pt x="461" y="1728"/>
                    </a:lnTo>
                    <a:lnTo>
                      <a:pt x="385" y="1669"/>
                    </a:lnTo>
                    <a:lnTo>
                      <a:pt x="316" y="1606"/>
                    </a:lnTo>
                    <a:lnTo>
                      <a:pt x="250" y="1540"/>
                    </a:lnTo>
                    <a:lnTo>
                      <a:pt x="192" y="1473"/>
                    </a:lnTo>
                    <a:lnTo>
                      <a:pt x="141" y="1401"/>
                    </a:lnTo>
                    <a:lnTo>
                      <a:pt x="99" y="1328"/>
                    </a:lnTo>
                    <a:lnTo>
                      <a:pt x="59" y="1235"/>
                    </a:lnTo>
                    <a:lnTo>
                      <a:pt x="27" y="1143"/>
                    </a:lnTo>
                    <a:lnTo>
                      <a:pt x="9" y="1046"/>
                    </a:lnTo>
                    <a:lnTo>
                      <a:pt x="0" y="951"/>
                    </a:lnTo>
                    <a:lnTo>
                      <a:pt x="0" y="857"/>
                    </a:lnTo>
                    <a:lnTo>
                      <a:pt x="9" y="764"/>
                    </a:lnTo>
                    <a:lnTo>
                      <a:pt x="27" y="672"/>
                    </a:lnTo>
                    <a:lnTo>
                      <a:pt x="57" y="581"/>
                    </a:lnTo>
                    <a:lnTo>
                      <a:pt x="95" y="497"/>
                    </a:lnTo>
                    <a:lnTo>
                      <a:pt x="139" y="415"/>
                    </a:lnTo>
                    <a:lnTo>
                      <a:pt x="194" y="337"/>
                    </a:lnTo>
                    <a:lnTo>
                      <a:pt x="257" y="268"/>
                    </a:lnTo>
                    <a:lnTo>
                      <a:pt x="326" y="202"/>
                    </a:lnTo>
                    <a:lnTo>
                      <a:pt x="404" y="146"/>
                    </a:lnTo>
                    <a:lnTo>
                      <a:pt x="490" y="95"/>
                    </a:lnTo>
                    <a:lnTo>
                      <a:pt x="581" y="55"/>
                    </a:lnTo>
                    <a:lnTo>
                      <a:pt x="673" y="26"/>
                    </a:lnTo>
                    <a:lnTo>
                      <a:pt x="766" y="9"/>
                    </a:lnTo>
                    <a:lnTo>
                      <a:pt x="86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578A1A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0" name="Group 32"/>
            <p:cNvGrpSpPr/>
            <p:nvPr/>
          </p:nvGrpSpPr>
          <p:grpSpPr bwMode="auto">
            <a:xfrm>
              <a:off x="1670455" y="2839832"/>
              <a:ext cx="2006600" cy="2378075"/>
              <a:chOff x="0" y="0"/>
              <a:chExt cx="2006986" cy="2378786"/>
            </a:xfrm>
          </p:grpSpPr>
          <p:sp>
            <p:nvSpPr>
              <p:cNvPr id="160" name="Freeform 25"/>
              <p:cNvSpPr>
                <a:spLocks noChangeArrowheads="1"/>
              </p:cNvSpPr>
              <p:nvPr/>
            </p:nvSpPr>
            <p:spPr bwMode="auto">
              <a:xfrm>
                <a:off x="1300412" y="1125875"/>
                <a:ext cx="706574" cy="1252911"/>
              </a:xfrm>
              <a:custGeom>
                <a:avLst/>
                <a:gdLst>
                  <a:gd name="T0" fmla="*/ 4 w 774"/>
                  <a:gd name="T1" fmla="*/ 0 h 1372"/>
                  <a:gd name="T2" fmla="*/ 42 w 774"/>
                  <a:gd name="T3" fmla="*/ 45 h 1372"/>
                  <a:gd name="T4" fmla="*/ 86 w 774"/>
                  <a:gd name="T5" fmla="*/ 95 h 1372"/>
                  <a:gd name="T6" fmla="*/ 138 w 774"/>
                  <a:gd name="T7" fmla="*/ 154 h 1372"/>
                  <a:gd name="T8" fmla="*/ 193 w 774"/>
                  <a:gd name="T9" fmla="*/ 219 h 1372"/>
                  <a:gd name="T10" fmla="*/ 254 w 774"/>
                  <a:gd name="T11" fmla="*/ 293 h 1372"/>
                  <a:gd name="T12" fmla="*/ 315 w 774"/>
                  <a:gd name="T13" fmla="*/ 373 h 1372"/>
                  <a:gd name="T14" fmla="*/ 378 w 774"/>
                  <a:gd name="T15" fmla="*/ 461 h 1372"/>
                  <a:gd name="T16" fmla="*/ 441 w 774"/>
                  <a:gd name="T17" fmla="*/ 554 h 1372"/>
                  <a:gd name="T18" fmla="*/ 503 w 774"/>
                  <a:gd name="T19" fmla="*/ 655 h 1372"/>
                  <a:gd name="T20" fmla="*/ 561 w 774"/>
                  <a:gd name="T21" fmla="*/ 760 h 1372"/>
                  <a:gd name="T22" fmla="*/ 618 w 774"/>
                  <a:gd name="T23" fmla="*/ 871 h 1372"/>
                  <a:gd name="T24" fmla="*/ 667 w 774"/>
                  <a:gd name="T25" fmla="*/ 989 h 1372"/>
                  <a:gd name="T26" fmla="*/ 711 w 774"/>
                  <a:gd name="T27" fmla="*/ 1111 h 1372"/>
                  <a:gd name="T28" fmla="*/ 747 w 774"/>
                  <a:gd name="T29" fmla="*/ 1239 h 1372"/>
                  <a:gd name="T30" fmla="*/ 774 w 774"/>
                  <a:gd name="T31" fmla="*/ 1372 h 1372"/>
                  <a:gd name="T32" fmla="*/ 768 w 774"/>
                  <a:gd name="T33" fmla="*/ 1372 h 1372"/>
                  <a:gd name="T34" fmla="*/ 740 w 774"/>
                  <a:gd name="T35" fmla="*/ 1239 h 1372"/>
                  <a:gd name="T36" fmla="*/ 704 w 774"/>
                  <a:gd name="T37" fmla="*/ 1113 h 1372"/>
                  <a:gd name="T38" fmla="*/ 660 w 774"/>
                  <a:gd name="T39" fmla="*/ 989 h 1372"/>
                  <a:gd name="T40" fmla="*/ 612 w 774"/>
                  <a:gd name="T41" fmla="*/ 873 h 1372"/>
                  <a:gd name="T42" fmla="*/ 557 w 774"/>
                  <a:gd name="T43" fmla="*/ 762 h 1372"/>
                  <a:gd name="T44" fmla="*/ 498 w 774"/>
                  <a:gd name="T45" fmla="*/ 657 h 1372"/>
                  <a:gd name="T46" fmla="*/ 435 w 774"/>
                  <a:gd name="T47" fmla="*/ 556 h 1372"/>
                  <a:gd name="T48" fmla="*/ 374 w 774"/>
                  <a:gd name="T49" fmla="*/ 463 h 1372"/>
                  <a:gd name="T50" fmla="*/ 311 w 774"/>
                  <a:gd name="T51" fmla="*/ 377 h 1372"/>
                  <a:gd name="T52" fmla="*/ 248 w 774"/>
                  <a:gd name="T53" fmla="*/ 297 h 1372"/>
                  <a:gd name="T54" fmla="*/ 189 w 774"/>
                  <a:gd name="T55" fmla="*/ 223 h 1372"/>
                  <a:gd name="T56" fmla="*/ 134 w 774"/>
                  <a:gd name="T57" fmla="*/ 158 h 1372"/>
                  <a:gd name="T58" fmla="*/ 82 w 774"/>
                  <a:gd name="T59" fmla="*/ 99 h 1372"/>
                  <a:gd name="T60" fmla="*/ 37 w 774"/>
                  <a:gd name="T61" fmla="*/ 49 h 1372"/>
                  <a:gd name="T62" fmla="*/ 0 w 774"/>
                  <a:gd name="T63" fmla="*/ 5 h 1372"/>
                  <a:gd name="T64" fmla="*/ 4 w 774"/>
                  <a:gd name="T65" fmla="*/ 0 h 13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4"/>
                  <a:gd name="T100" fmla="*/ 0 h 1372"/>
                  <a:gd name="T101" fmla="*/ 774 w 774"/>
                  <a:gd name="T102" fmla="*/ 1372 h 13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4" h="1372">
                    <a:moveTo>
                      <a:pt x="4" y="0"/>
                    </a:moveTo>
                    <a:lnTo>
                      <a:pt x="42" y="45"/>
                    </a:lnTo>
                    <a:lnTo>
                      <a:pt x="86" y="95"/>
                    </a:lnTo>
                    <a:lnTo>
                      <a:pt x="138" y="154"/>
                    </a:lnTo>
                    <a:lnTo>
                      <a:pt x="193" y="219"/>
                    </a:lnTo>
                    <a:lnTo>
                      <a:pt x="254" y="293"/>
                    </a:lnTo>
                    <a:lnTo>
                      <a:pt x="315" y="373"/>
                    </a:lnTo>
                    <a:lnTo>
                      <a:pt x="378" y="461"/>
                    </a:lnTo>
                    <a:lnTo>
                      <a:pt x="441" y="554"/>
                    </a:lnTo>
                    <a:lnTo>
                      <a:pt x="503" y="655"/>
                    </a:lnTo>
                    <a:lnTo>
                      <a:pt x="561" y="760"/>
                    </a:lnTo>
                    <a:lnTo>
                      <a:pt x="618" y="871"/>
                    </a:lnTo>
                    <a:lnTo>
                      <a:pt x="667" y="989"/>
                    </a:lnTo>
                    <a:lnTo>
                      <a:pt x="711" y="1111"/>
                    </a:lnTo>
                    <a:lnTo>
                      <a:pt x="747" y="1239"/>
                    </a:lnTo>
                    <a:lnTo>
                      <a:pt x="774" y="1372"/>
                    </a:lnTo>
                    <a:lnTo>
                      <a:pt x="768" y="1372"/>
                    </a:lnTo>
                    <a:lnTo>
                      <a:pt x="740" y="1239"/>
                    </a:lnTo>
                    <a:lnTo>
                      <a:pt x="704" y="1113"/>
                    </a:lnTo>
                    <a:lnTo>
                      <a:pt x="660" y="989"/>
                    </a:lnTo>
                    <a:lnTo>
                      <a:pt x="612" y="873"/>
                    </a:lnTo>
                    <a:lnTo>
                      <a:pt x="557" y="762"/>
                    </a:lnTo>
                    <a:lnTo>
                      <a:pt x="498" y="657"/>
                    </a:lnTo>
                    <a:lnTo>
                      <a:pt x="435" y="556"/>
                    </a:lnTo>
                    <a:lnTo>
                      <a:pt x="374" y="463"/>
                    </a:lnTo>
                    <a:lnTo>
                      <a:pt x="311" y="377"/>
                    </a:lnTo>
                    <a:lnTo>
                      <a:pt x="248" y="297"/>
                    </a:lnTo>
                    <a:lnTo>
                      <a:pt x="189" y="223"/>
                    </a:lnTo>
                    <a:lnTo>
                      <a:pt x="134" y="158"/>
                    </a:lnTo>
                    <a:lnTo>
                      <a:pt x="82" y="99"/>
                    </a:lnTo>
                    <a:lnTo>
                      <a:pt x="37" y="4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61" name="Freeform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2338" cy="1278004"/>
              </a:xfrm>
              <a:custGeom>
                <a:avLst/>
                <a:gdLst>
                  <a:gd name="T0" fmla="*/ 709 w 1557"/>
                  <a:gd name="T1" fmla="*/ 0 h 1399"/>
                  <a:gd name="T2" fmla="*/ 869 w 1557"/>
                  <a:gd name="T3" fmla="*/ 29 h 1399"/>
                  <a:gd name="T4" fmla="*/ 1019 w 1557"/>
                  <a:gd name="T5" fmla="*/ 99 h 1399"/>
                  <a:gd name="T6" fmla="*/ 1151 w 1557"/>
                  <a:gd name="T7" fmla="*/ 202 h 1399"/>
                  <a:gd name="T8" fmla="*/ 1256 w 1557"/>
                  <a:gd name="T9" fmla="*/ 334 h 1399"/>
                  <a:gd name="T10" fmla="*/ 1343 w 1557"/>
                  <a:gd name="T11" fmla="*/ 490 h 1399"/>
                  <a:gd name="T12" fmla="*/ 1410 w 1557"/>
                  <a:gd name="T13" fmla="*/ 660 h 1399"/>
                  <a:gd name="T14" fmla="*/ 1463 w 1557"/>
                  <a:gd name="T15" fmla="*/ 833 h 1399"/>
                  <a:gd name="T16" fmla="*/ 1503 w 1557"/>
                  <a:gd name="T17" fmla="*/ 997 h 1399"/>
                  <a:gd name="T18" fmla="*/ 1530 w 1557"/>
                  <a:gd name="T19" fmla="*/ 1142 h 1399"/>
                  <a:gd name="T20" fmla="*/ 1547 w 1557"/>
                  <a:gd name="T21" fmla="*/ 1260 h 1399"/>
                  <a:gd name="T22" fmla="*/ 1555 w 1557"/>
                  <a:gd name="T23" fmla="*/ 1338 h 1399"/>
                  <a:gd name="T24" fmla="*/ 1557 w 1557"/>
                  <a:gd name="T25" fmla="*/ 1365 h 1399"/>
                  <a:gd name="T26" fmla="*/ 1532 w 1557"/>
                  <a:gd name="T27" fmla="*/ 1369 h 1399"/>
                  <a:gd name="T28" fmla="*/ 1460 w 1557"/>
                  <a:gd name="T29" fmla="*/ 1378 h 1399"/>
                  <a:gd name="T30" fmla="*/ 1351 w 1557"/>
                  <a:gd name="T31" fmla="*/ 1388 h 1399"/>
                  <a:gd name="T32" fmla="*/ 1214 w 1557"/>
                  <a:gd name="T33" fmla="*/ 1397 h 1399"/>
                  <a:gd name="T34" fmla="*/ 1057 w 1557"/>
                  <a:gd name="T35" fmla="*/ 1399 h 1399"/>
                  <a:gd name="T36" fmla="*/ 888 w 1557"/>
                  <a:gd name="T37" fmla="*/ 1390 h 1399"/>
                  <a:gd name="T38" fmla="*/ 716 w 1557"/>
                  <a:gd name="T39" fmla="*/ 1371 h 1399"/>
                  <a:gd name="T40" fmla="*/ 547 w 1557"/>
                  <a:gd name="T41" fmla="*/ 1336 h 1399"/>
                  <a:gd name="T42" fmla="*/ 394 w 1557"/>
                  <a:gd name="T43" fmla="*/ 1279 h 1399"/>
                  <a:gd name="T44" fmla="*/ 263 w 1557"/>
                  <a:gd name="T45" fmla="*/ 1199 h 1399"/>
                  <a:gd name="T46" fmla="*/ 143 w 1557"/>
                  <a:gd name="T47" fmla="*/ 1079 h 1399"/>
                  <a:gd name="T48" fmla="*/ 59 w 1557"/>
                  <a:gd name="T49" fmla="*/ 940 h 1399"/>
                  <a:gd name="T50" fmla="*/ 11 w 1557"/>
                  <a:gd name="T51" fmla="*/ 789 h 1399"/>
                  <a:gd name="T52" fmla="*/ 0 w 1557"/>
                  <a:gd name="T53" fmla="*/ 629 h 1399"/>
                  <a:gd name="T54" fmla="*/ 28 w 1557"/>
                  <a:gd name="T55" fmla="*/ 471 h 1399"/>
                  <a:gd name="T56" fmla="*/ 93 w 1557"/>
                  <a:gd name="T57" fmla="*/ 322 h 1399"/>
                  <a:gd name="T58" fmla="*/ 198 w 1557"/>
                  <a:gd name="T59" fmla="*/ 189 h 1399"/>
                  <a:gd name="T60" fmla="*/ 326 w 1557"/>
                  <a:gd name="T61" fmla="*/ 90 h 1399"/>
                  <a:gd name="T62" fmla="*/ 474 w 1557"/>
                  <a:gd name="T63" fmla="*/ 27 h 1399"/>
                  <a:gd name="T64" fmla="*/ 629 w 1557"/>
                  <a:gd name="T65" fmla="*/ 0 h 13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7"/>
                  <a:gd name="T100" fmla="*/ 0 h 1399"/>
                  <a:gd name="T101" fmla="*/ 1557 w 1557"/>
                  <a:gd name="T102" fmla="*/ 1399 h 13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7" h="1399">
                    <a:moveTo>
                      <a:pt x="629" y="0"/>
                    </a:moveTo>
                    <a:lnTo>
                      <a:pt x="709" y="0"/>
                    </a:lnTo>
                    <a:lnTo>
                      <a:pt x="789" y="10"/>
                    </a:lnTo>
                    <a:lnTo>
                      <a:pt x="869" y="29"/>
                    </a:lnTo>
                    <a:lnTo>
                      <a:pt x="945" y="59"/>
                    </a:lnTo>
                    <a:lnTo>
                      <a:pt x="1019" y="99"/>
                    </a:lnTo>
                    <a:lnTo>
                      <a:pt x="1090" y="147"/>
                    </a:lnTo>
                    <a:lnTo>
                      <a:pt x="1151" y="202"/>
                    </a:lnTo>
                    <a:lnTo>
                      <a:pt x="1206" y="265"/>
                    </a:lnTo>
                    <a:lnTo>
                      <a:pt x="1256" y="334"/>
                    </a:lnTo>
                    <a:lnTo>
                      <a:pt x="1303" y="410"/>
                    </a:lnTo>
                    <a:lnTo>
                      <a:pt x="1343" y="490"/>
                    </a:lnTo>
                    <a:lnTo>
                      <a:pt x="1378" y="574"/>
                    </a:lnTo>
                    <a:lnTo>
                      <a:pt x="1410" y="660"/>
                    </a:lnTo>
                    <a:lnTo>
                      <a:pt x="1439" y="746"/>
                    </a:lnTo>
                    <a:lnTo>
                      <a:pt x="1463" y="833"/>
                    </a:lnTo>
                    <a:lnTo>
                      <a:pt x="1484" y="915"/>
                    </a:lnTo>
                    <a:lnTo>
                      <a:pt x="1503" y="997"/>
                    </a:lnTo>
                    <a:lnTo>
                      <a:pt x="1517" y="1073"/>
                    </a:lnTo>
                    <a:lnTo>
                      <a:pt x="1530" y="1142"/>
                    </a:lnTo>
                    <a:lnTo>
                      <a:pt x="1538" y="1205"/>
                    </a:lnTo>
                    <a:lnTo>
                      <a:pt x="1547" y="1260"/>
                    </a:lnTo>
                    <a:lnTo>
                      <a:pt x="1551" y="1304"/>
                    </a:lnTo>
                    <a:lnTo>
                      <a:pt x="1555" y="1338"/>
                    </a:lnTo>
                    <a:lnTo>
                      <a:pt x="1557" y="1359"/>
                    </a:lnTo>
                    <a:lnTo>
                      <a:pt x="1557" y="1365"/>
                    </a:lnTo>
                    <a:lnTo>
                      <a:pt x="1551" y="1365"/>
                    </a:lnTo>
                    <a:lnTo>
                      <a:pt x="1532" y="1369"/>
                    </a:lnTo>
                    <a:lnTo>
                      <a:pt x="1500" y="1373"/>
                    </a:lnTo>
                    <a:lnTo>
                      <a:pt x="1460" y="1378"/>
                    </a:lnTo>
                    <a:lnTo>
                      <a:pt x="1410" y="1382"/>
                    </a:lnTo>
                    <a:lnTo>
                      <a:pt x="1351" y="1388"/>
                    </a:lnTo>
                    <a:lnTo>
                      <a:pt x="1286" y="1392"/>
                    </a:lnTo>
                    <a:lnTo>
                      <a:pt x="1214" y="1397"/>
                    </a:lnTo>
                    <a:lnTo>
                      <a:pt x="1139" y="1399"/>
                    </a:lnTo>
                    <a:lnTo>
                      <a:pt x="1057" y="1399"/>
                    </a:lnTo>
                    <a:lnTo>
                      <a:pt x="972" y="1397"/>
                    </a:lnTo>
                    <a:lnTo>
                      <a:pt x="888" y="1390"/>
                    </a:lnTo>
                    <a:lnTo>
                      <a:pt x="802" y="1382"/>
                    </a:lnTo>
                    <a:lnTo>
                      <a:pt x="716" y="1371"/>
                    </a:lnTo>
                    <a:lnTo>
                      <a:pt x="631" y="1354"/>
                    </a:lnTo>
                    <a:lnTo>
                      <a:pt x="547" y="1336"/>
                    </a:lnTo>
                    <a:lnTo>
                      <a:pt x="469" y="1310"/>
                    </a:lnTo>
                    <a:lnTo>
                      <a:pt x="394" y="1279"/>
                    </a:lnTo>
                    <a:lnTo>
                      <a:pt x="326" y="1241"/>
                    </a:lnTo>
                    <a:lnTo>
                      <a:pt x="263" y="1199"/>
                    </a:lnTo>
                    <a:lnTo>
                      <a:pt x="200" y="1142"/>
                    </a:lnTo>
                    <a:lnTo>
                      <a:pt x="143" y="1079"/>
                    </a:lnTo>
                    <a:lnTo>
                      <a:pt x="97" y="1012"/>
                    </a:lnTo>
                    <a:lnTo>
                      <a:pt x="59" y="940"/>
                    </a:lnTo>
                    <a:lnTo>
                      <a:pt x="30" y="864"/>
                    </a:lnTo>
                    <a:lnTo>
                      <a:pt x="11" y="789"/>
                    </a:lnTo>
                    <a:lnTo>
                      <a:pt x="0" y="709"/>
                    </a:lnTo>
                    <a:lnTo>
                      <a:pt x="0" y="629"/>
                    </a:lnTo>
                    <a:lnTo>
                      <a:pt x="9" y="549"/>
                    </a:lnTo>
                    <a:lnTo>
                      <a:pt x="28" y="471"/>
                    </a:lnTo>
                    <a:lnTo>
                      <a:pt x="55" y="395"/>
                    </a:lnTo>
                    <a:lnTo>
                      <a:pt x="93" y="322"/>
                    </a:lnTo>
                    <a:lnTo>
                      <a:pt x="141" y="252"/>
                    </a:lnTo>
                    <a:lnTo>
                      <a:pt x="198" y="189"/>
                    </a:lnTo>
                    <a:lnTo>
                      <a:pt x="259" y="136"/>
                    </a:lnTo>
                    <a:lnTo>
                      <a:pt x="326" y="90"/>
                    </a:lnTo>
                    <a:lnTo>
                      <a:pt x="398" y="54"/>
                    </a:lnTo>
                    <a:lnTo>
                      <a:pt x="474" y="27"/>
                    </a:lnTo>
                    <a:lnTo>
                      <a:pt x="549" y="8"/>
                    </a:lnTo>
                    <a:lnTo>
                      <a:pt x="62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5FF"/>
                  </a:gs>
                  <a:gs pos="100000">
                    <a:srgbClr val="074FA1"/>
                  </a:gs>
                </a:gsLst>
                <a:path path="rect">
                  <a:fillToRect l="50000" t="50000" r="50000" b="50000"/>
                </a:path>
              </a:gradFill>
              <a:ln w="0" cmpd="sng">
                <a:solidFill>
                  <a:srgbClr val="00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1" name="Group 39"/>
            <p:cNvGrpSpPr/>
            <p:nvPr/>
          </p:nvGrpSpPr>
          <p:grpSpPr bwMode="auto">
            <a:xfrm>
              <a:off x="6436130" y="1609520"/>
              <a:ext cx="1955800" cy="3233737"/>
              <a:chOff x="0" y="0"/>
              <a:chExt cx="1955731" cy="3233700"/>
            </a:xfrm>
          </p:grpSpPr>
          <p:sp>
            <p:nvSpPr>
              <p:cNvPr id="163" name="Freeform 27"/>
              <p:cNvSpPr>
                <a:spLocks noChangeArrowheads="1"/>
              </p:cNvSpPr>
              <p:nvPr/>
            </p:nvSpPr>
            <p:spPr bwMode="auto">
              <a:xfrm>
                <a:off x="487074" y="0"/>
                <a:ext cx="1468657" cy="1599543"/>
              </a:xfrm>
              <a:custGeom>
                <a:avLst/>
                <a:gdLst>
                  <a:gd name="T0" fmla="*/ 1012 w 1728"/>
                  <a:gd name="T1" fmla="*/ 6 h 1882"/>
                  <a:gd name="T2" fmla="*/ 1189 w 1728"/>
                  <a:gd name="T3" fmla="*/ 48 h 1882"/>
                  <a:gd name="T4" fmla="*/ 1355 w 1728"/>
                  <a:gd name="T5" fmla="*/ 130 h 1882"/>
                  <a:gd name="T6" fmla="*/ 1503 w 1728"/>
                  <a:gd name="T7" fmla="*/ 252 h 1882"/>
                  <a:gd name="T8" fmla="*/ 1616 w 1728"/>
                  <a:gd name="T9" fmla="*/ 399 h 1882"/>
                  <a:gd name="T10" fmla="*/ 1690 w 1728"/>
                  <a:gd name="T11" fmla="*/ 566 h 1882"/>
                  <a:gd name="T12" fmla="*/ 1724 w 1728"/>
                  <a:gd name="T13" fmla="*/ 742 h 1882"/>
                  <a:gd name="T14" fmla="*/ 1719 w 1728"/>
                  <a:gd name="T15" fmla="*/ 925 h 1882"/>
                  <a:gd name="T16" fmla="*/ 1675 w 1728"/>
                  <a:gd name="T17" fmla="*/ 1102 h 1882"/>
                  <a:gd name="T18" fmla="*/ 1591 w 1728"/>
                  <a:gd name="T19" fmla="*/ 1272 h 1882"/>
                  <a:gd name="T20" fmla="*/ 1471 w 1728"/>
                  <a:gd name="T21" fmla="*/ 1415 h 1882"/>
                  <a:gd name="T22" fmla="*/ 1324 w 1728"/>
                  <a:gd name="T23" fmla="*/ 1531 h 1882"/>
                  <a:gd name="T24" fmla="*/ 1151 w 1728"/>
                  <a:gd name="T25" fmla="*/ 1626 h 1882"/>
                  <a:gd name="T26" fmla="*/ 964 w 1728"/>
                  <a:gd name="T27" fmla="*/ 1702 h 1882"/>
                  <a:gd name="T28" fmla="*/ 770 w 1728"/>
                  <a:gd name="T29" fmla="*/ 1763 h 1882"/>
                  <a:gd name="T30" fmla="*/ 583 w 1728"/>
                  <a:gd name="T31" fmla="*/ 1807 h 1882"/>
                  <a:gd name="T32" fmla="*/ 406 w 1728"/>
                  <a:gd name="T33" fmla="*/ 1840 h 1882"/>
                  <a:gd name="T34" fmla="*/ 255 w 1728"/>
                  <a:gd name="T35" fmla="*/ 1861 h 1882"/>
                  <a:gd name="T36" fmla="*/ 133 w 1728"/>
                  <a:gd name="T37" fmla="*/ 1874 h 1882"/>
                  <a:gd name="T38" fmla="*/ 55 w 1728"/>
                  <a:gd name="T39" fmla="*/ 1880 h 1882"/>
                  <a:gd name="T40" fmla="*/ 26 w 1728"/>
                  <a:gd name="T41" fmla="*/ 1882 h 1882"/>
                  <a:gd name="T42" fmla="*/ 23 w 1728"/>
                  <a:gd name="T43" fmla="*/ 1857 h 1882"/>
                  <a:gd name="T44" fmla="*/ 15 w 1728"/>
                  <a:gd name="T45" fmla="*/ 1784 h 1882"/>
                  <a:gd name="T46" fmla="*/ 7 w 1728"/>
                  <a:gd name="T47" fmla="*/ 1670 h 1882"/>
                  <a:gd name="T48" fmla="*/ 0 w 1728"/>
                  <a:gd name="T49" fmla="*/ 1527 h 1882"/>
                  <a:gd name="T50" fmla="*/ 2 w 1728"/>
                  <a:gd name="T51" fmla="*/ 1270 h 1882"/>
                  <a:gd name="T52" fmla="*/ 15 w 1728"/>
                  <a:gd name="T53" fmla="*/ 1081 h 1882"/>
                  <a:gd name="T54" fmla="*/ 40 w 1728"/>
                  <a:gd name="T55" fmla="*/ 890 h 1882"/>
                  <a:gd name="T56" fmla="*/ 80 w 1728"/>
                  <a:gd name="T57" fmla="*/ 702 h 1882"/>
                  <a:gd name="T58" fmla="*/ 141 w 1728"/>
                  <a:gd name="T59" fmla="*/ 528 h 1882"/>
                  <a:gd name="T60" fmla="*/ 221 w 1728"/>
                  <a:gd name="T61" fmla="*/ 372 h 1882"/>
                  <a:gd name="T62" fmla="*/ 337 w 1728"/>
                  <a:gd name="T63" fmla="*/ 233 h 1882"/>
                  <a:gd name="T64" fmla="*/ 486 w 1728"/>
                  <a:gd name="T65" fmla="*/ 117 h 1882"/>
                  <a:gd name="T66" fmla="*/ 655 w 1728"/>
                  <a:gd name="T67" fmla="*/ 42 h 1882"/>
                  <a:gd name="T68" fmla="*/ 831 w 1728"/>
                  <a:gd name="T69" fmla="*/ 4 h 18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8"/>
                  <a:gd name="T106" fmla="*/ 0 h 1882"/>
                  <a:gd name="T107" fmla="*/ 1728 w 1728"/>
                  <a:gd name="T108" fmla="*/ 1882 h 18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8" h="1882">
                    <a:moveTo>
                      <a:pt x="922" y="0"/>
                    </a:moveTo>
                    <a:lnTo>
                      <a:pt x="1012" y="6"/>
                    </a:lnTo>
                    <a:lnTo>
                      <a:pt x="1103" y="21"/>
                    </a:lnTo>
                    <a:lnTo>
                      <a:pt x="1189" y="48"/>
                    </a:lnTo>
                    <a:lnTo>
                      <a:pt x="1275" y="84"/>
                    </a:lnTo>
                    <a:lnTo>
                      <a:pt x="1355" y="130"/>
                    </a:lnTo>
                    <a:lnTo>
                      <a:pt x="1433" y="187"/>
                    </a:lnTo>
                    <a:lnTo>
                      <a:pt x="1503" y="252"/>
                    </a:lnTo>
                    <a:lnTo>
                      <a:pt x="1564" y="324"/>
                    </a:lnTo>
                    <a:lnTo>
                      <a:pt x="1616" y="399"/>
                    </a:lnTo>
                    <a:lnTo>
                      <a:pt x="1656" y="481"/>
                    </a:lnTo>
                    <a:lnTo>
                      <a:pt x="1690" y="566"/>
                    </a:lnTo>
                    <a:lnTo>
                      <a:pt x="1711" y="654"/>
                    </a:lnTo>
                    <a:lnTo>
                      <a:pt x="1724" y="742"/>
                    </a:lnTo>
                    <a:lnTo>
                      <a:pt x="1728" y="835"/>
                    </a:lnTo>
                    <a:lnTo>
                      <a:pt x="1719" y="925"/>
                    </a:lnTo>
                    <a:lnTo>
                      <a:pt x="1703" y="1014"/>
                    </a:lnTo>
                    <a:lnTo>
                      <a:pt x="1675" y="1102"/>
                    </a:lnTo>
                    <a:lnTo>
                      <a:pt x="1637" y="1188"/>
                    </a:lnTo>
                    <a:lnTo>
                      <a:pt x="1591" y="1272"/>
                    </a:lnTo>
                    <a:lnTo>
                      <a:pt x="1532" y="1350"/>
                    </a:lnTo>
                    <a:lnTo>
                      <a:pt x="1471" y="1415"/>
                    </a:lnTo>
                    <a:lnTo>
                      <a:pt x="1400" y="1476"/>
                    </a:lnTo>
                    <a:lnTo>
                      <a:pt x="1324" y="1531"/>
                    </a:lnTo>
                    <a:lnTo>
                      <a:pt x="1240" y="1582"/>
                    </a:lnTo>
                    <a:lnTo>
                      <a:pt x="1151" y="1626"/>
                    </a:lnTo>
                    <a:lnTo>
                      <a:pt x="1059" y="1666"/>
                    </a:lnTo>
                    <a:lnTo>
                      <a:pt x="964" y="1702"/>
                    </a:lnTo>
                    <a:lnTo>
                      <a:pt x="867" y="1733"/>
                    </a:lnTo>
                    <a:lnTo>
                      <a:pt x="770" y="1763"/>
                    </a:lnTo>
                    <a:lnTo>
                      <a:pt x="676" y="1786"/>
                    </a:lnTo>
                    <a:lnTo>
                      <a:pt x="583" y="1807"/>
                    </a:lnTo>
                    <a:lnTo>
                      <a:pt x="493" y="1826"/>
                    </a:lnTo>
                    <a:lnTo>
                      <a:pt x="406" y="1840"/>
                    </a:lnTo>
                    <a:lnTo>
                      <a:pt x="326" y="1851"/>
                    </a:lnTo>
                    <a:lnTo>
                      <a:pt x="255" y="1861"/>
                    </a:lnTo>
                    <a:lnTo>
                      <a:pt x="190" y="1868"/>
                    </a:lnTo>
                    <a:lnTo>
                      <a:pt x="133" y="1874"/>
                    </a:lnTo>
                    <a:lnTo>
                      <a:pt x="89" y="1878"/>
                    </a:lnTo>
                    <a:lnTo>
                      <a:pt x="55" y="1880"/>
                    </a:lnTo>
                    <a:lnTo>
                      <a:pt x="32" y="1882"/>
                    </a:lnTo>
                    <a:lnTo>
                      <a:pt x="26" y="1882"/>
                    </a:lnTo>
                    <a:lnTo>
                      <a:pt x="26" y="1876"/>
                    </a:lnTo>
                    <a:lnTo>
                      <a:pt x="23" y="1857"/>
                    </a:lnTo>
                    <a:lnTo>
                      <a:pt x="19" y="1826"/>
                    </a:lnTo>
                    <a:lnTo>
                      <a:pt x="15" y="1784"/>
                    </a:lnTo>
                    <a:lnTo>
                      <a:pt x="11" y="1731"/>
                    </a:lnTo>
                    <a:lnTo>
                      <a:pt x="7" y="1670"/>
                    </a:lnTo>
                    <a:lnTo>
                      <a:pt x="5" y="1603"/>
                    </a:lnTo>
                    <a:lnTo>
                      <a:pt x="0" y="1527"/>
                    </a:lnTo>
                    <a:lnTo>
                      <a:pt x="0" y="1359"/>
                    </a:lnTo>
                    <a:lnTo>
                      <a:pt x="2" y="1270"/>
                    </a:lnTo>
                    <a:lnTo>
                      <a:pt x="7" y="1176"/>
                    </a:lnTo>
                    <a:lnTo>
                      <a:pt x="15" y="1081"/>
                    </a:lnTo>
                    <a:lnTo>
                      <a:pt x="26" y="986"/>
                    </a:lnTo>
                    <a:lnTo>
                      <a:pt x="40" y="890"/>
                    </a:lnTo>
                    <a:lnTo>
                      <a:pt x="59" y="795"/>
                    </a:lnTo>
                    <a:lnTo>
                      <a:pt x="80" y="702"/>
                    </a:lnTo>
                    <a:lnTo>
                      <a:pt x="108" y="614"/>
                    </a:lnTo>
                    <a:lnTo>
                      <a:pt x="141" y="528"/>
                    </a:lnTo>
                    <a:lnTo>
                      <a:pt x="179" y="448"/>
                    </a:lnTo>
                    <a:lnTo>
                      <a:pt x="221" y="372"/>
                    </a:lnTo>
                    <a:lnTo>
                      <a:pt x="272" y="305"/>
                    </a:lnTo>
                    <a:lnTo>
                      <a:pt x="337" y="233"/>
                    </a:lnTo>
                    <a:lnTo>
                      <a:pt x="411" y="170"/>
                    </a:lnTo>
                    <a:lnTo>
                      <a:pt x="486" y="117"/>
                    </a:lnTo>
                    <a:lnTo>
                      <a:pt x="568" y="75"/>
                    </a:lnTo>
                    <a:lnTo>
                      <a:pt x="655" y="42"/>
                    </a:lnTo>
                    <a:lnTo>
                      <a:pt x="743" y="19"/>
                    </a:lnTo>
                    <a:lnTo>
                      <a:pt x="831" y="4"/>
                    </a:lnTo>
                    <a:lnTo>
                      <a:pt x="92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BA00"/>
                  </a:gs>
                  <a:gs pos="43999">
                    <a:srgbClr val="F6B900"/>
                  </a:gs>
                  <a:gs pos="100000">
                    <a:srgbClr val="BC8D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F9BB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64" name="Freeform 23"/>
              <p:cNvSpPr>
                <a:spLocks noChangeArrowheads="1"/>
              </p:cNvSpPr>
              <p:nvPr/>
            </p:nvSpPr>
            <p:spPr bwMode="auto">
              <a:xfrm flipH="1">
                <a:off x="0" y="1604944"/>
                <a:ext cx="528618" cy="1628756"/>
              </a:xfrm>
              <a:custGeom>
                <a:avLst/>
                <a:gdLst>
                  <a:gd name="T0" fmla="*/ 4 w 896"/>
                  <a:gd name="T1" fmla="*/ 0 h 2762"/>
                  <a:gd name="T2" fmla="*/ 67 w 896"/>
                  <a:gd name="T3" fmla="*/ 158 h 2762"/>
                  <a:gd name="T4" fmla="*/ 136 w 896"/>
                  <a:gd name="T5" fmla="*/ 322 h 2762"/>
                  <a:gd name="T6" fmla="*/ 210 w 896"/>
                  <a:gd name="T7" fmla="*/ 492 h 2762"/>
                  <a:gd name="T8" fmla="*/ 284 w 896"/>
                  <a:gd name="T9" fmla="*/ 671 h 2762"/>
                  <a:gd name="T10" fmla="*/ 359 w 896"/>
                  <a:gd name="T11" fmla="*/ 854 h 2762"/>
                  <a:gd name="T12" fmla="*/ 435 w 896"/>
                  <a:gd name="T13" fmla="*/ 1045 h 2762"/>
                  <a:gd name="T14" fmla="*/ 511 w 896"/>
                  <a:gd name="T15" fmla="*/ 1241 h 2762"/>
                  <a:gd name="T16" fmla="*/ 582 w 896"/>
                  <a:gd name="T17" fmla="*/ 1443 h 2762"/>
                  <a:gd name="T18" fmla="*/ 652 w 896"/>
                  <a:gd name="T19" fmla="*/ 1649 h 2762"/>
                  <a:gd name="T20" fmla="*/ 715 w 896"/>
                  <a:gd name="T21" fmla="*/ 1862 h 2762"/>
                  <a:gd name="T22" fmla="*/ 772 w 896"/>
                  <a:gd name="T23" fmla="*/ 2080 h 2762"/>
                  <a:gd name="T24" fmla="*/ 822 w 896"/>
                  <a:gd name="T25" fmla="*/ 2301 h 2762"/>
                  <a:gd name="T26" fmla="*/ 864 w 896"/>
                  <a:gd name="T27" fmla="*/ 2531 h 2762"/>
                  <a:gd name="T28" fmla="*/ 896 w 896"/>
                  <a:gd name="T29" fmla="*/ 2762 h 2762"/>
                  <a:gd name="T30" fmla="*/ 890 w 896"/>
                  <a:gd name="T31" fmla="*/ 2762 h 2762"/>
                  <a:gd name="T32" fmla="*/ 858 w 896"/>
                  <a:gd name="T33" fmla="*/ 2531 h 2762"/>
                  <a:gd name="T34" fmla="*/ 816 w 896"/>
                  <a:gd name="T35" fmla="*/ 2303 h 2762"/>
                  <a:gd name="T36" fmla="*/ 765 w 896"/>
                  <a:gd name="T37" fmla="*/ 2080 h 2762"/>
                  <a:gd name="T38" fmla="*/ 709 w 896"/>
                  <a:gd name="T39" fmla="*/ 1864 h 2762"/>
                  <a:gd name="T40" fmla="*/ 646 w 896"/>
                  <a:gd name="T41" fmla="*/ 1651 h 2762"/>
                  <a:gd name="T42" fmla="*/ 578 w 896"/>
                  <a:gd name="T43" fmla="*/ 1445 h 2762"/>
                  <a:gd name="T44" fmla="*/ 505 w 896"/>
                  <a:gd name="T45" fmla="*/ 1243 h 2762"/>
                  <a:gd name="T46" fmla="*/ 431 w 896"/>
                  <a:gd name="T47" fmla="*/ 1048 h 2762"/>
                  <a:gd name="T48" fmla="*/ 355 w 896"/>
                  <a:gd name="T49" fmla="*/ 858 h 2762"/>
                  <a:gd name="T50" fmla="*/ 279 w 896"/>
                  <a:gd name="T51" fmla="*/ 673 h 2762"/>
                  <a:gd name="T52" fmla="*/ 206 w 896"/>
                  <a:gd name="T53" fmla="*/ 496 h 2762"/>
                  <a:gd name="T54" fmla="*/ 132 w 896"/>
                  <a:gd name="T55" fmla="*/ 324 h 2762"/>
                  <a:gd name="T56" fmla="*/ 63 w 896"/>
                  <a:gd name="T57" fmla="*/ 160 h 2762"/>
                  <a:gd name="T58" fmla="*/ 0 w 896"/>
                  <a:gd name="T59" fmla="*/ 2 h 2762"/>
                  <a:gd name="T60" fmla="*/ 4 w 896"/>
                  <a:gd name="T61" fmla="*/ 0 h 27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6"/>
                  <a:gd name="T94" fmla="*/ 0 h 2762"/>
                  <a:gd name="T95" fmla="*/ 896 w 896"/>
                  <a:gd name="T96" fmla="*/ 2762 h 27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6" h="2762">
                    <a:moveTo>
                      <a:pt x="4" y="0"/>
                    </a:moveTo>
                    <a:lnTo>
                      <a:pt x="67" y="158"/>
                    </a:lnTo>
                    <a:lnTo>
                      <a:pt x="136" y="322"/>
                    </a:lnTo>
                    <a:lnTo>
                      <a:pt x="210" y="492"/>
                    </a:lnTo>
                    <a:lnTo>
                      <a:pt x="284" y="671"/>
                    </a:lnTo>
                    <a:lnTo>
                      <a:pt x="359" y="854"/>
                    </a:lnTo>
                    <a:lnTo>
                      <a:pt x="435" y="1045"/>
                    </a:lnTo>
                    <a:lnTo>
                      <a:pt x="511" y="1241"/>
                    </a:lnTo>
                    <a:lnTo>
                      <a:pt x="582" y="1443"/>
                    </a:lnTo>
                    <a:lnTo>
                      <a:pt x="652" y="1649"/>
                    </a:lnTo>
                    <a:lnTo>
                      <a:pt x="715" y="1862"/>
                    </a:lnTo>
                    <a:lnTo>
                      <a:pt x="772" y="2080"/>
                    </a:lnTo>
                    <a:lnTo>
                      <a:pt x="822" y="2301"/>
                    </a:lnTo>
                    <a:lnTo>
                      <a:pt x="864" y="2531"/>
                    </a:lnTo>
                    <a:lnTo>
                      <a:pt x="896" y="2762"/>
                    </a:lnTo>
                    <a:lnTo>
                      <a:pt x="890" y="2762"/>
                    </a:lnTo>
                    <a:lnTo>
                      <a:pt x="858" y="2531"/>
                    </a:lnTo>
                    <a:lnTo>
                      <a:pt x="816" y="2303"/>
                    </a:lnTo>
                    <a:lnTo>
                      <a:pt x="765" y="2080"/>
                    </a:lnTo>
                    <a:lnTo>
                      <a:pt x="709" y="1864"/>
                    </a:lnTo>
                    <a:lnTo>
                      <a:pt x="646" y="1651"/>
                    </a:lnTo>
                    <a:lnTo>
                      <a:pt x="578" y="1445"/>
                    </a:lnTo>
                    <a:lnTo>
                      <a:pt x="505" y="1243"/>
                    </a:lnTo>
                    <a:lnTo>
                      <a:pt x="431" y="1048"/>
                    </a:lnTo>
                    <a:lnTo>
                      <a:pt x="355" y="858"/>
                    </a:lnTo>
                    <a:lnTo>
                      <a:pt x="279" y="673"/>
                    </a:lnTo>
                    <a:lnTo>
                      <a:pt x="206" y="496"/>
                    </a:lnTo>
                    <a:lnTo>
                      <a:pt x="132" y="324"/>
                    </a:lnTo>
                    <a:lnTo>
                      <a:pt x="63" y="16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2" name="Group 43"/>
            <p:cNvGrpSpPr/>
            <p:nvPr/>
          </p:nvGrpSpPr>
          <p:grpSpPr bwMode="auto">
            <a:xfrm rot="591452">
              <a:off x="7995055" y="2536620"/>
              <a:ext cx="1735137" cy="3103562"/>
              <a:chOff x="0" y="0"/>
              <a:chExt cx="1878642" cy="3362308"/>
            </a:xfrm>
          </p:grpSpPr>
          <p:sp>
            <p:nvSpPr>
              <p:cNvPr id="166" name="Freeform 28"/>
              <p:cNvSpPr>
                <a:spLocks noChangeArrowheads="1"/>
              </p:cNvSpPr>
              <p:nvPr/>
            </p:nvSpPr>
            <p:spPr bwMode="auto">
              <a:xfrm>
                <a:off x="404234" y="0"/>
                <a:ext cx="1474408" cy="1773127"/>
              </a:xfrm>
              <a:custGeom>
                <a:avLst/>
                <a:gdLst>
                  <a:gd name="T0" fmla="*/ 888 w 1614"/>
                  <a:gd name="T1" fmla="*/ 0 h 1941"/>
                  <a:gd name="T2" fmla="*/ 1063 w 1614"/>
                  <a:gd name="T3" fmla="*/ 33 h 1941"/>
                  <a:gd name="T4" fmla="*/ 1231 w 1614"/>
                  <a:gd name="T5" fmla="*/ 109 h 1941"/>
                  <a:gd name="T6" fmla="*/ 1376 w 1614"/>
                  <a:gd name="T7" fmla="*/ 221 h 1941"/>
                  <a:gd name="T8" fmla="*/ 1488 w 1614"/>
                  <a:gd name="T9" fmla="*/ 359 h 1941"/>
                  <a:gd name="T10" fmla="*/ 1566 w 1614"/>
                  <a:gd name="T11" fmla="*/ 515 h 1941"/>
                  <a:gd name="T12" fmla="*/ 1608 w 1614"/>
                  <a:gd name="T13" fmla="*/ 685 h 1941"/>
                  <a:gd name="T14" fmla="*/ 1610 w 1614"/>
                  <a:gd name="T15" fmla="*/ 862 h 1941"/>
                  <a:gd name="T16" fmla="*/ 1574 w 1614"/>
                  <a:gd name="T17" fmla="*/ 1039 h 1941"/>
                  <a:gd name="T18" fmla="*/ 1498 w 1614"/>
                  <a:gd name="T19" fmla="*/ 1209 h 1941"/>
                  <a:gd name="T20" fmla="*/ 1395 w 1614"/>
                  <a:gd name="T21" fmla="*/ 1344 h 1941"/>
                  <a:gd name="T22" fmla="*/ 1265 w 1614"/>
                  <a:gd name="T23" fmla="*/ 1464 h 1941"/>
                  <a:gd name="T24" fmla="*/ 1113 w 1614"/>
                  <a:gd name="T25" fmla="*/ 1569 h 1941"/>
                  <a:gd name="T26" fmla="*/ 949 w 1614"/>
                  <a:gd name="T27" fmla="*/ 1659 h 1941"/>
                  <a:gd name="T28" fmla="*/ 781 w 1614"/>
                  <a:gd name="T29" fmla="*/ 1737 h 1941"/>
                  <a:gd name="T30" fmla="*/ 617 w 1614"/>
                  <a:gd name="T31" fmla="*/ 1803 h 1941"/>
                  <a:gd name="T32" fmla="*/ 463 w 1614"/>
                  <a:gd name="T33" fmla="*/ 1853 h 1941"/>
                  <a:gd name="T34" fmla="*/ 331 w 1614"/>
                  <a:gd name="T35" fmla="*/ 1893 h 1941"/>
                  <a:gd name="T36" fmla="*/ 225 w 1614"/>
                  <a:gd name="T37" fmla="*/ 1920 h 1941"/>
                  <a:gd name="T38" fmla="*/ 158 w 1614"/>
                  <a:gd name="T39" fmla="*/ 1935 h 1941"/>
                  <a:gd name="T40" fmla="*/ 133 w 1614"/>
                  <a:gd name="T41" fmla="*/ 1941 h 1941"/>
                  <a:gd name="T42" fmla="*/ 127 w 1614"/>
                  <a:gd name="T43" fmla="*/ 1916 h 1941"/>
                  <a:gd name="T44" fmla="*/ 108 w 1614"/>
                  <a:gd name="T45" fmla="*/ 1847 h 1941"/>
                  <a:gd name="T46" fmla="*/ 85 w 1614"/>
                  <a:gd name="T47" fmla="*/ 1742 h 1941"/>
                  <a:gd name="T48" fmla="*/ 57 w 1614"/>
                  <a:gd name="T49" fmla="*/ 1605 h 1941"/>
                  <a:gd name="T50" fmla="*/ 32 w 1614"/>
                  <a:gd name="T51" fmla="*/ 1445 h 1941"/>
                  <a:gd name="T52" fmla="*/ 11 w 1614"/>
                  <a:gd name="T53" fmla="*/ 1268 h 1941"/>
                  <a:gd name="T54" fmla="*/ 0 w 1614"/>
                  <a:gd name="T55" fmla="*/ 1083 h 1941"/>
                  <a:gd name="T56" fmla="*/ 5 w 1614"/>
                  <a:gd name="T57" fmla="*/ 896 h 1941"/>
                  <a:gd name="T58" fmla="*/ 24 w 1614"/>
                  <a:gd name="T59" fmla="*/ 715 h 1941"/>
                  <a:gd name="T60" fmla="*/ 68 w 1614"/>
                  <a:gd name="T61" fmla="*/ 545 h 1941"/>
                  <a:gd name="T62" fmla="*/ 135 w 1614"/>
                  <a:gd name="T63" fmla="*/ 395 h 1941"/>
                  <a:gd name="T64" fmla="*/ 249 w 1614"/>
                  <a:gd name="T65" fmla="*/ 248 h 1941"/>
                  <a:gd name="T66" fmla="*/ 388 w 1614"/>
                  <a:gd name="T67" fmla="*/ 132 h 1941"/>
                  <a:gd name="T68" fmla="*/ 543 w 1614"/>
                  <a:gd name="T69" fmla="*/ 50 h 1941"/>
                  <a:gd name="T70" fmla="*/ 714 w 1614"/>
                  <a:gd name="T71" fmla="*/ 6 h 19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14"/>
                  <a:gd name="T109" fmla="*/ 0 h 1941"/>
                  <a:gd name="T110" fmla="*/ 1614 w 1614"/>
                  <a:gd name="T111" fmla="*/ 1941 h 19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14" h="1941">
                    <a:moveTo>
                      <a:pt x="802" y="0"/>
                    </a:moveTo>
                    <a:lnTo>
                      <a:pt x="888" y="0"/>
                    </a:lnTo>
                    <a:lnTo>
                      <a:pt x="977" y="12"/>
                    </a:lnTo>
                    <a:lnTo>
                      <a:pt x="1063" y="33"/>
                    </a:lnTo>
                    <a:lnTo>
                      <a:pt x="1149" y="67"/>
                    </a:lnTo>
                    <a:lnTo>
                      <a:pt x="1231" y="109"/>
                    </a:lnTo>
                    <a:lnTo>
                      <a:pt x="1307" y="162"/>
                    </a:lnTo>
                    <a:lnTo>
                      <a:pt x="1376" y="221"/>
                    </a:lnTo>
                    <a:lnTo>
                      <a:pt x="1437" y="288"/>
                    </a:lnTo>
                    <a:lnTo>
                      <a:pt x="1488" y="359"/>
                    </a:lnTo>
                    <a:lnTo>
                      <a:pt x="1532" y="435"/>
                    </a:lnTo>
                    <a:lnTo>
                      <a:pt x="1566" y="515"/>
                    </a:lnTo>
                    <a:lnTo>
                      <a:pt x="1591" y="599"/>
                    </a:lnTo>
                    <a:lnTo>
                      <a:pt x="1608" y="685"/>
                    </a:lnTo>
                    <a:lnTo>
                      <a:pt x="1614" y="774"/>
                    </a:lnTo>
                    <a:lnTo>
                      <a:pt x="1610" y="862"/>
                    </a:lnTo>
                    <a:lnTo>
                      <a:pt x="1597" y="953"/>
                    </a:lnTo>
                    <a:lnTo>
                      <a:pt x="1574" y="1039"/>
                    </a:lnTo>
                    <a:lnTo>
                      <a:pt x="1543" y="1125"/>
                    </a:lnTo>
                    <a:lnTo>
                      <a:pt x="1498" y="1209"/>
                    </a:lnTo>
                    <a:lnTo>
                      <a:pt x="1452" y="1279"/>
                    </a:lnTo>
                    <a:lnTo>
                      <a:pt x="1395" y="1344"/>
                    </a:lnTo>
                    <a:lnTo>
                      <a:pt x="1334" y="1405"/>
                    </a:lnTo>
                    <a:lnTo>
                      <a:pt x="1265" y="1464"/>
                    </a:lnTo>
                    <a:lnTo>
                      <a:pt x="1191" y="1519"/>
                    </a:lnTo>
                    <a:lnTo>
                      <a:pt x="1113" y="1569"/>
                    </a:lnTo>
                    <a:lnTo>
                      <a:pt x="1033" y="1615"/>
                    </a:lnTo>
                    <a:lnTo>
                      <a:pt x="949" y="1659"/>
                    </a:lnTo>
                    <a:lnTo>
                      <a:pt x="865" y="1699"/>
                    </a:lnTo>
                    <a:lnTo>
                      <a:pt x="781" y="1737"/>
                    </a:lnTo>
                    <a:lnTo>
                      <a:pt x="699" y="1771"/>
                    </a:lnTo>
                    <a:lnTo>
                      <a:pt x="617" y="1803"/>
                    </a:lnTo>
                    <a:lnTo>
                      <a:pt x="539" y="1830"/>
                    </a:lnTo>
                    <a:lnTo>
                      <a:pt x="463" y="1853"/>
                    </a:lnTo>
                    <a:lnTo>
                      <a:pt x="394" y="1874"/>
                    </a:lnTo>
                    <a:lnTo>
                      <a:pt x="331" y="1893"/>
                    </a:lnTo>
                    <a:lnTo>
                      <a:pt x="274" y="1908"/>
                    </a:lnTo>
                    <a:lnTo>
                      <a:pt x="225" y="1920"/>
                    </a:lnTo>
                    <a:lnTo>
                      <a:pt x="188" y="1929"/>
                    </a:lnTo>
                    <a:lnTo>
                      <a:pt x="158" y="1935"/>
                    </a:lnTo>
                    <a:lnTo>
                      <a:pt x="139" y="1939"/>
                    </a:lnTo>
                    <a:lnTo>
                      <a:pt x="133" y="1941"/>
                    </a:lnTo>
                    <a:lnTo>
                      <a:pt x="131" y="1935"/>
                    </a:lnTo>
                    <a:lnTo>
                      <a:pt x="127" y="1916"/>
                    </a:lnTo>
                    <a:lnTo>
                      <a:pt x="118" y="1887"/>
                    </a:lnTo>
                    <a:lnTo>
                      <a:pt x="108" y="1847"/>
                    </a:lnTo>
                    <a:lnTo>
                      <a:pt x="97" y="1798"/>
                    </a:lnTo>
                    <a:lnTo>
                      <a:pt x="85" y="1742"/>
                    </a:lnTo>
                    <a:lnTo>
                      <a:pt x="70" y="1676"/>
                    </a:lnTo>
                    <a:lnTo>
                      <a:pt x="57" y="1605"/>
                    </a:lnTo>
                    <a:lnTo>
                      <a:pt x="45" y="1527"/>
                    </a:lnTo>
                    <a:lnTo>
                      <a:pt x="32" y="1445"/>
                    </a:lnTo>
                    <a:lnTo>
                      <a:pt x="21" y="1359"/>
                    </a:lnTo>
                    <a:lnTo>
                      <a:pt x="11" y="1268"/>
                    </a:lnTo>
                    <a:lnTo>
                      <a:pt x="5" y="1176"/>
                    </a:lnTo>
                    <a:lnTo>
                      <a:pt x="0" y="1083"/>
                    </a:lnTo>
                    <a:lnTo>
                      <a:pt x="0" y="988"/>
                    </a:lnTo>
                    <a:lnTo>
                      <a:pt x="5" y="896"/>
                    </a:lnTo>
                    <a:lnTo>
                      <a:pt x="11" y="803"/>
                    </a:lnTo>
                    <a:lnTo>
                      <a:pt x="24" y="715"/>
                    </a:lnTo>
                    <a:lnTo>
                      <a:pt x="42" y="629"/>
                    </a:lnTo>
                    <a:lnTo>
                      <a:pt x="68" y="545"/>
                    </a:lnTo>
                    <a:lnTo>
                      <a:pt x="97" y="467"/>
                    </a:lnTo>
                    <a:lnTo>
                      <a:pt x="135" y="395"/>
                    </a:lnTo>
                    <a:lnTo>
                      <a:pt x="188" y="317"/>
                    </a:lnTo>
                    <a:lnTo>
                      <a:pt x="249" y="248"/>
                    </a:lnTo>
                    <a:lnTo>
                      <a:pt x="314" y="185"/>
                    </a:lnTo>
                    <a:lnTo>
                      <a:pt x="388" y="132"/>
                    </a:lnTo>
                    <a:lnTo>
                      <a:pt x="463" y="86"/>
                    </a:lnTo>
                    <a:lnTo>
                      <a:pt x="543" y="50"/>
                    </a:lnTo>
                    <a:lnTo>
                      <a:pt x="627" y="25"/>
                    </a:lnTo>
                    <a:lnTo>
                      <a:pt x="714" y="6"/>
                    </a:lnTo>
                    <a:lnTo>
                      <a:pt x="80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B8EFF"/>
                  </a:gs>
                  <a:gs pos="100000">
                    <a:srgbClr val="00416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67" name="Freeform 23"/>
              <p:cNvSpPr>
                <a:spLocks noChangeArrowheads="1"/>
              </p:cNvSpPr>
              <p:nvPr/>
            </p:nvSpPr>
            <p:spPr bwMode="auto">
              <a:xfrm flipH="1">
                <a:off x="-959" y="1733291"/>
                <a:ext cx="527670" cy="1628699"/>
              </a:xfrm>
              <a:custGeom>
                <a:avLst/>
                <a:gdLst>
                  <a:gd name="T0" fmla="*/ 4 w 896"/>
                  <a:gd name="T1" fmla="*/ 0 h 2762"/>
                  <a:gd name="T2" fmla="*/ 67 w 896"/>
                  <a:gd name="T3" fmla="*/ 158 h 2762"/>
                  <a:gd name="T4" fmla="*/ 136 w 896"/>
                  <a:gd name="T5" fmla="*/ 322 h 2762"/>
                  <a:gd name="T6" fmla="*/ 210 w 896"/>
                  <a:gd name="T7" fmla="*/ 492 h 2762"/>
                  <a:gd name="T8" fmla="*/ 284 w 896"/>
                  <a:gd name="T9" fmla="*/ 671 h 2762"/>
                  <a:gd name="T10" fmla="*/ 359 w 896"/>
                  <a:gd name="T11" fmla="*/ 854 h 2762"/>
                  <a:gd name="T12" fmla="*/ 435 w 896"/>
                  <a:gd name="T13" fmla="*/ 1045 h 2762"/>
                  <a:gd name="T14" fmla="*/ 511 w 896"/>
                  <a:gd name="T15" fmla="*/ 1241 h 2762"/>
                  <a:gd name="T16" fmla="*/ 582 w 896"/>
                  <a:gd name="T17" fmla="*/ 1443 h 2762"/>
                  <a:gd name="T18" fmla="*/ 652 w 896"/>
                  <a:gd name="T19" fmla="*/ 1649 h 2762"/>
                  <a:gd name="T20" fmla="*/ 715 w 896"/>
                  <a:gd name="T21" fmla="*/ 1862 h 2762"/>
                  <a:gd name="T22" fmla="*/ 772 w 896"/>
                  <a:gd name="T23" fmla="*/ 2080 h 2762"/>
                  <a:gd name="T24" fmla="*/ 822 w 896"/>
                  <a:gd name="T25" fmla="*/ 2301 h 2762"/>
                  <a:gd name="T26" fmla="*/ 864 w 896"/>
                  <a:gd name="T27" fmla="*/ 2531 h 2762"/>
                  <a:gd name="T28" fmla="*/ 896 w 896"/>
                  <a:gd name="T29" fmla="*/ 2762 h 2762"/>
                  <a:gd name="T30" fmla="*/ 890 w 896"/>
                  <a:gd name="T31" fmla="*/ 2762 h 2762"/>
                  <a:gd name="T32" fmla="*/ 858 w 896"/>
                  <a:gd name="T33" fmla="*/ 2531 h 2762"/>
                  <a:gd name="T34" fmla="*/ 816 w 896"/>
                  <a:gd name="T35" fmla="*/ 2303 h 2762"/>
                  <a:gd name="T36" fmla="*/ 765 w 896"/>
                  <a:gd name="T37" fmla="*/ 2080 h 2762"/>
                  <a:gd name="T38" fmla="*/ 709 w 896"/>
                  <a:gd name="T39" fmla="*/ 1864 h 2762"/>
                  <a:gd name="T40" fmla="*/ 646 w 896"/>
                  <a:gd name="T41" fmla="*/ 1651 h 2762"/>
                  <a:gd name="T42" fmla="*/ 578 w 896"/>
                  <a:gd name="T43" fmla="*/ 1445 h 2762"/>
                  <a:gd name="T44" fmla="*/ 505 w 896"/>
                  <a:gd name="T45" fmla="*/ 1243 h 2762"/>
                  <a:gd name="T46" fmla="*/ 431 w 896"/>
                  <a:gd name="T47" fmla="*/ 1048 h 2762"/>
                  <a:gd name="T48" fmla="*/ 355 w 896"/>
                  <a:gd name="T49" fmla="*/ 858 h 2762"/>
                  <a:gd name="T50" fmla="*/ 279 w 896"/>
                  <a:gd name="T51" fmla="*/ 673 h 2762"/>
                  <a:gd name="T52" fmla="*/ 206 w 896"/>
                  <a:gd name="T53" fmla="*/ 496 h 2762"/>
                  <a:gd name="T54" fmla="*/ 132 w 896"/>
                  <a:gd name="T55" fmla="*/ 324 h 2762"/>
                  <a:gd name="T56" fmla="*/ 63 w 896"/>
                  <a:gd name="T57" fmla="*/ 160 h 2762"/>
                  <a:gd name="T58" fmla="*/ 0 w 896"/>
                  <a:gd name="T59" fmla="*/ 2 h 2762"/>
                  <a:gd name="T60" fmla="*/ 4 w 896"/>
                  <a:gd name="T61" fmla="*/ 0 h 27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6"/>
                  <a:gd name="T94" fmla="*/ 0 h 2762"/>
                  <a:gd name="T95" fmla="*/ 896 w 896"/>
                  <a:gd name="T96" fmla="*/ 2762 h 27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6" h="2762">
                    <a:moveTo>
                      <a:pt x="4" y="0"/>
                    </a:moveTo>
                    <a:lnTo>
                      <a:pt x="67" y="158"/>
                    </a:lnTo>
                    <a:lnTo>
                      <a:pt x="136" y="322"/>
                    </a:lnTo>
                    <a:lnTo>
                      <a:pt x="210" y="492"/>
                    </a:lnTo>
                    <a:lnTo>
                      <a:pt x="284" y="671"/>
                    </a:lnTo>
                    <a:lnTo>
                      <a:pt x="359" y="854"/>
                    </a:lnTo>
                    <a:lnTo>
                      <a:pt x="435" y="1045"/>
                    </a:lnTo>
                    <a:lnTo>
                      <a:pt x="511" y="1241"/>
                    </a:lnTo>
                    <a:lnTo>
                      <a:pt x="582" y="1443"/>
                    </a:lnTo>
                    <a:lnTo>
                      <a:pt x="652" y="1649"/>
                    </a:lnTo>
                    <a:lnTo>
                      <a:pt x="715" y="1862"/>
                    </a:lnTo>
                    <a:lnTo>
                      <a:pt x="772" y="2080"/>
                    </a:lnTo>
                    <a:lnTo>
                      <a:pt x="822" y="2301"/>
                    </a:lnTo>
                    <a:lnTo>
                      <a:pt x="864" y="2531"/>
                    </a:lnTo>
                    <a:lnTo>
                      <a:pt x="896" y="2762"/>
                    </a:lnTo>
                    <a:lnTo>
                      <a:pt x="890" y="2762"/>
                    </a:lnTo>
                    <a:lnTo>
                      <a:pt x="858" y="2531"/>
                    </a:lnTo>
                    <a:lnTo>
                      <a:pt x="816" y="2303"/>
                    </a:lnTo>
                    <a:lnTo>
                      <a:pt x="765" y="2080"/>
                    </a:lnTo>
                    <a:lnTo>
                      <a:pt x="709" y="1864"/>
                    </a:lnTo>
                    <a:lnTo>
                      <a:pt x="646" y="1651"/>
                    </a:lnTo>
                    <a:lnTo>
                      <a:pt x="578" y="1445"/>
                    </a:lnTo>
                    <a:lnTo>
                      <a:pt x="505" y="1243"/>
                    </a:lnTo>
                    <a:lnTo>
                      <a:pt x="431" y="1048"/>
                    </a:lnTo>
                    <a:lnTo>
                      <a:pt x="355" y="858"/>
                    </a:lnTo>
                    <a:lnTo>
                      <a:pt x="279" y="673"/>
                    </a:lnTo>
                    <a:lnTo>
                      <a:pt x="206" y="496"/>
                    </a:lnTo>
                    <a:lnTo>
                      <a:pt x="132" y="324"/>
                    </a:lnTo>
                    <a:lnTo>
                      <a:pt x="63" y="16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3" name="Group 14"/>
            <p:cNvGrpSpPr/>
            <p:nvPr/>
          </p:nvGrpSpPr>
          <p:grpSpPr bwMode="auto">
            <a:xfrm>
              <a:off x="3161117" y="5014707"/>
              <a:ext cx="1285875" cy="1254125"/>
              <a:chOff x="0" y="0"/>
              <a:chExt cx="2054625" cy="2004832"/>
            </a:xfrm>
          </p:grpSpPr>
          <p:sp>
            <p:nvSpPr>
              <p:cNvPr id="169" name="Freeform 11"/>
              <p:cNvSpPr>
                <a:spLocks noEditPoints="1" noChangeArrowheads="1"/>
              </p:cNvSpPr>
              <p:nvPr/>
            </p:nvSpPr>
            <p:spPr bwMode="auto">
              <a:xfrm rot="21129250">
                <a:off x="0" y="0"/>
                <a:ext cx="2054625" cy="2004832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821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70" name="Freeform 12"/>
              <p:cNvSpPr>
                <a:spLocks noChangeArrowheads="1"/>
              </p:cNvSpPr>
              <p:nvPr/>
            </p:nvSpPr>
            <p:spPr bwMode="auto">
              <a:xfrm rot="21129250">
                <a:off x="114147" y="111662"/>
                <a:ext cx="1826333" cy="178150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A0C00"/>
                  </a:gs>
                  <a:gs pos="79999">
                    <a:srgbClr val="B51100"/>
                  </a:gs>
                  <a:gs pos="100000">
                    <a:srgbClr val="B61100"/>
                  </a:gs>
                </a:gsLst>
                <a:lin ang="16200000" scaled="1"/>
              </a:gradFill>
              <a:ln w="9525" cap="flat" cmpd="sng">
                <a:solidFill>
                  <a:srgbClr val="AD1809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4" name="Group 15"/>
            <p:cNvGrpSpPr/>
            <p:nvPr/>
          </p:nvGrpSpPr>
          <p:grpSpPr bwMode="auto">
            <a:xfrm>
              <a:off x="4298859" y="4286299"/>
              <a:ext cx="1277937" cy="1247775"/>
              <a:chOff x="0" y="0"/>
              <a:chExt cx="2416287" cy="2357729"/>
            </a:xfrm>
          </p:grpSpPr>
          <p:sp>
            <p:nvSpPr>
              <p:cNvPr id="172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416287" cy="2357729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73" name="Freeform 12"/>
              <p:cNvSpPr>
                <a:spLocks noChangeArrowheads="1"/>
              </p:cNvSpPr>
              <p:nvPr/>
            </p:nvSpPr>
            <p:spPr bwMode="auto">
              <a:xfrm>
                <a:off x="135071" y="131985"/>
                <a:ext cx="2146145" cy="209375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C8D00"/>
                  </a:gs>
                  <a:gs pos="79999">
                    <a:srgbClr val="F6B900"/>
                  </a:gs>
                  <a:gs pos="100000">
                    <a:srgbClr val="F7BA00"/>
                  </a:gs>
                </a:gsLst>
                <a:lin ang="16200000" scaled="1"/>
              </a:gradFill>
              <a:ln w="9525" cap="flat" cmpd="sng">
                <a:solidFill>
                  <a:srgbClr val="F9BB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 bwMode="auto">
            <a:xfrm>
              <a:off x="5883680" y="4049507"/>
              <a:ext cx="1277937" cy="1247775"/>
              <a:chOff x="0" y="0"/>
              <a:chExt cx="2416287" cy="2357729"/>
            </a:xfrm>
          </p:grpSpPr>
          <p:sp>
            <p:nvSpPr>
              <p:cNvPr id="175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416287" cy="2357729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76" name="Freeform 12"/>
              <p:cNvSpPr>
                <a:spLocks noChangeArrowheads="1"/>
              </p:cNvSpPr>
              <p:nvPr/>
            </p:nvSpPr>
            <p:spPr bwMode="auto">
              <a:xfrm>
                <a:off x="135071" y="131985"/>
                <a:ext cx="2146145" cy="209375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79999">
                    <a:srgbClr val="BFBFBF"/>
                  </a:gs>
                  <a:gs pos="100000">
                    <a:srgbClr val="D8D8D8"/>
                  </a:gs>
                </a:gsLst>
                <a:lin ang="16200000" scaled="1"/>
              </a:gradFill>
              <a:ln w="9525" cap="flat" cmpd="sng">
                <a:solidFill>
                  <a:srgbClr val="7F7F7F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16" name="Group 13"/>
            <p:cNvGrpSpPr/>
            <p:nvPr/>
          </p:nvGrpSpPr>
          <p:grpSpPr bwMode="auto">
            <a:xfrm>
              <a:off x="7028267" y="4982957"/>
              <a:ext cx="1266825" cy="1236663"/>
              <a:chOff x="0" y="0"/>
              <a:chExt cx="1731612" cy="1689647"/>
            </a:xfrm>
          </p:grpSpPr>
          <p:sp>
            <p:nvSpPr>
              <p:cNvPr id="178" name="Freeform 11"/>
              <p:cNvSpPr>
                <a:spLocks noEditPoints="1" noChangeArrowheads="1"/>
              </p:cNvSpPr>
              <p:nvPr/>
            </p:nvSpPr>
            <p:spPr bwMode="auto">
              <a:xfrm rot="943525">
                <a:off x="0" y="0"/>
                <a:ext cx="1731612" cy="1689647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5A8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179" name="Freeform 12"/>
              <p:cNvSpPr>
                <a:spLocks noChangeArrowheads="1"/>
              </p:cNvSpPr>
              <p:nvPr/>
            </p:nvSpPr>
            <p:spPr bwMode="auto">
              <a:xfrm rot="943525">
                <a:off x="95477" y="93267"/>
                <a:ext cx="1540657" cy="1503112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A79C65"/>
              </a:solidFill>
              <a:ln w="9525" cap="flat" cmpd="sng">
                <a:solidFill>
                  <a:srgbClr val="958A55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180" name="Freeform 30"/>
            <p:cNvSpPr>
              <a:spLocks noChangeArrowheads="1"/>
            </p:cNvSpPr>
            <p:nvPr/>
          </p:nvSpPr>
          <p:spPr bwMode="auto">
            <a:xfrm>
              <a:off x="1670455" y="2839832"/>
              <a:ext cx="1103312" cy="1231900"/>
            </a:xfrm>
            <a:custGeom>
              <a:avLst/>
              <a:gdLst>
                <a:gd name="T0" fmla="*/ 0 w 1102817"/>
                <a:gd name="T1" fmla="*/ 0 h 1231225"/>
                <a:gd name="T2" fmla="*/ 1102817 w 1102817"/>
                <a:gd name="T3" fmla="*/ 1231225 h 1231225"/>
              </a:gdLst>
              <a:ahLst/>
              <a:cxnLst/>
              <a:rect l="T0" t="T1" r="T2" b="T3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1" name="Freeform 30"/>
            <p:cNvSpPr>
              <a:spLocks noChangeArrowheads="1"/>
            </p:cNvSpPr>
            <p:nvPr/>
          </p:nvSpPr>
          <p:spPr bwMode="auto">
            <a:xfrm>
              <a:off x="1706967" y="2916032"/>
              <a:ext cx="1411288" cy="1195388"/>
            </a:xfrm>
            <a:custGeom>
              <a:avLst/>
              <a:gdLst>
                <a:gd name="T0" fmla="*/ 0 w 1411167"/>
                <a:gd name="T1" fmla="*/ 0 h 1194199"/>
                <a:gd name="T2" fmla="*/ 1411167 w 1411167"/>
                <a:gd name="T3" fmla="*/ 1194199 h 1194199"/>
              </a:gdLst>
              <a:ahLst/>
              <a:cxnLst/>
              <a:rect l="T0" t="T1" r="T2" b="T3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3" name="Freeform 30"/>
            <p:cNvSpPr>
              <a:spLocks noChangeArrowheads="1"/>
            </p:cNvSpPr>
            <p:nvPr/>
          </p:nvSpPr>
          <p:spPr bwMode="auto">
            <a:xfrm rot="1718020">
              <a:off x="3129367" y="1604757"/>
              <a:ext cx="1411288" cy="1193800"/>
            </a:xfrm>
            <a:custGeom>
              <a:avLst/>
              <a:gdLst>
                <a:gd name="T0" fmla="*/ 0 w 1411167"/>
                <a:gd name="T1" fmla="*/ 0 h 1194199"/>
                <a:gd name="T2" fmla="*/ 1411167 w 1411167"/>
                <a:gd name="T3" fmla="*/ 1194199 h 1194199"/>
              </a:gdLst>
              <a:ahLst/>
              <a:cxnLst/>
              <a:rect l="T0" t="T1" r="T2" b="T3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4" name="Freeform 30"/>
            <p:cNvSpPr>
              <a:spLocks noChangeArrowheads="1"/>
            </p:cNvSpPr>
            <p:nvPr/>
          </p:nvSpPr>
          <p:spPr bwMode="auto">
            <a:xfrm rot="5182892">
              <a:off x="7048111" y="1562688"/>
              <a:ext cx="1284288" cy="1425575"/>
            </a:xfrm>
            <a:custGeom>
              <a:avLst/>
              <a:gdLst>
                <a:gd name="T0" fmla="*/ 0 w 1102817"/>
                <a:gd name="T1" fmla="*/ 0 h 1231225"/>
                <a:gd name="T2" fmla="*/ 1102817 w 1102817"/>
                <a:gd name="T3" fmla="*/ 1231225 h 1231225"/>
              </a:gdLst>
              <a:ahLst/>
              <a:cxnLst/>
              <a:rect l="T0" t="T1" r="T2" b="T3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5" name="Freeform 30"/>
            <p:cNvSpPr>
              <a:spLocks noChangeArrowheads="1"/>
            </p:cNvSpPr>
            <p:nvPr/>
          </p:nvSpPr>
          <p:spPr bwMode="auto">
            <a:xfrm rot="5182892">
              <a:off x="6825861" y="1757951"/>
              <a:ext cx="1608137" cy="1362075"/>
            </a:xfrm>
            <a:custGeom>
              <a:avLst/>
              <a:gdLst>
                <a:gd name="T0" fmla="*/ 0 w 1411167"/>
                <a:gd name="T1" fmla="*/ 0 h 1194199"/>
                <a:gd name="T2" fmla="*/ 1411167 w 1411167"/>
                <a:gd name="T3" fmla="*/ 1194199 h 1194199"/>
              </a:gdLst>
              <a:ahLst/>
              <a:cxnLst/>
              <a:rect l="T0" t="T1" r="T2" b="T3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6" name="Freeform 30"/>
            <p:cNvSpPr>
              <a:spLocks noChangeArrowheads="1"/>
            </p:cNvSpPr>
            <p:nvPr/>
          </p:nvSpPr>
          <p:spPr bwMode="auto">
            <a:xfrm rot="5182892">
              <a:off x="8539567" y="2519158"/>
              <a:ext cx="1284287" cy="1427162"/>
            </a:xfrm>
            <a:custGeom>
              <a:avLst/>
              <a:gdLst>
                <a:gd name="T0" fmla="*/ 0 w 1102817"/>
                <a:gd name="T1" fmla="*/ 0 h 1231225"/>
                <a:gd name="T2" fmla="*/ 1102817 w 1102817"/>
                <a:gd name="T3" fmla="*/ 1231225 h 1231225"/>
              </a:gdLst>
              <a:ahLst/>
              <a:cxnLst/>
              <a:rect l="T0" t="T1" r="T2" b="T3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7" name="Freeform 30"/>
            <p:cNvSpPr>
              <a:spLocks noChangeArrowheads="1"/>
            </p:cNvSpPr>
            <p:nvPr/>
          </p:nvSpPr>
          <p:spPr bwMode="auto">
            <a:xfrm rot="5182892">
              <a:off x="8316523" y="2716801"/>
              <a:ext cx="1609725" cy="1360488"/>
            </a:xfrm>
            <a:custGeom>
              <a:avLst/>
              <a:gdLst>
                <a:gd name="T0" fmla="*/ 0 w 1411167"/>
                <a:gd name="T1" fmla="*/ 0 h 1194199"/>
                <a:gd name="T2" fmla="*/ 1411167 w 1411167"/>
                <a:gd name="T3" fmla="*/ 1194199 h 1194199"/>
              </a:gdLst>
              <a:ahLst/>
              <a:cxnLst/>
              <a:rect l="T0" t="T1" r="T2" b="T3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9" name="TextBox 80"/>
            <p:cNvSpPr>
              <a:spLocks noChangeArrowheads="1"/>
            </p:cNvSpPr>
            <p:nvPr/>
          </p:nvSpPr>
          <p:spPr bwMode="auto">
            <a:xfrm flipH="1">
              <a:off x="3367492" y="5476540"/>
              <a:ext cx="1336944" cy="36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 smtClean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中台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0" name="TextBox 81"/>
            <p:cNvSpPr>
              <a:spLocks noChangeArrowheads="1"/>
            </p:cNvSpPr>
            <p:nvPr/>
          </p:nvSpPr>
          <p:spPr bwMode="auto">
            <a:xfrm>
              <a:off x="1706967" y="3301893"/>
              <a:ext cx="1240843" cy="36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b="1" dirty="0" smtClean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数字经济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95" name="TextBox 86"/>
            <p:cNvSpPr>
              <a:spLocks noChangeArrowheads="1"/>
            </p:cNvSpPr>
            <p:nvPr/>
          </p:nvSpPr>
          <p:spPr bwMode="auto">
            <a:xfrm flipH="1">
              <a:off x="4455204" y="4723134"/>
              <a:ext cx="1036638" cy="36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互联网</a:t>
              </a:r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+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17" name="Group 14"/>
            <p:cNvGrpSpPr/>
            <p:nvPr/>
          </p:nvGrpSpPr>
          <p:grpSpPr bwMode="auto">
            <a:xfrm>
              <a:off x="3374050" y="4098640"/>
              <a:ext cx="1176934" cy="1097122"/>
              <a:chOff x="0" y="0"/>
              <a:chExt cx="2054625" cy="200483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03" name="Freeform 11"/>
              <p:cNvSpPr>
                <a:spLocks noEditPoints="1" noChangeArrowheads="1"/>
              </p:cNvSpPr>
              <p:nvPr/>
            </p:nvSpPr>
            <p:spPr bwMode="auto">
              <a:xfrm rot="21129250">
                <a:off x="0" y="0"/>
                <a:ext cx="2054625" cy="2004832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04" name="Freeform 12"/>
              <p:cNvSpPr>
                <a:spLocks noChangeArrowheads="1"/>
              </p:cNvSpPr>
              <p:nvPr/>
            </p:nvSpPr>
            <p:spPr bwMode="auto">
              <a:xfrm rot="21129250">
                <a:off x="114147" y="111662"/>
                <a:ext cx="1826333" cy="178150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05" name="TextBox 80"/>
            <p:cNvSpPr>
              <a:spLocks noChangeArrowheads="1"/>
            </p:cNvSpPr>
            <p:nvPr/>
          </p:nvSpPr>
          <p:spPr bwMode="auto">
            <a:xfrm flipH="1">
              <a:off x="3463545" y="4453395"/>
              <a:ext cx="1336944" cy="33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b="1" dirty="0" smtClean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机器学习</a:t>
              </a:r>
              <a:endParaRPr lang="zh-CN" altLang="en-US" sz="1400" b="1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6" name="TextBox 81"/>
            <p:cNvSpPr>
              <a:spLocks noChangeArrowheads="1"/>
            </p:cNvSpPr>
            <p:nvPr/>
          </p:nvSpPr>
          <p:spPr bwMode="auto">
            <a:xfrm>
              <a:off x="7042548" y="2223639"/>
              <a:ext cx="1240843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 smtClean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大数据</a:t>
              </a:r>
              <a:endParaRPr lang="zh-CN" altLang="en-US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18" name="Group 13"/>
            <p:cNvGrpSpPr/>
            <p:nvPr/>
          </p:nvGrpSpPr>
          <p:grpSpPr bwMode="auto">
            <a:xfrm>
              <a:off x="5038862" y="3557128"/>
              <a:ext cx="1266825" cy="1236663"/>
              <a:chOff x="0" y="0"/>
              <a:chExt cx="1731612" cy="1689647"/>
            </a:xfrm>
          </p:grpSpPr>
          <p:sp>
            <p:nvSpPr>
              <p:cNvPr id="208" name="Freeform 11"/>
              <p:cNvSpPr>
                <a:spLocks noEditPoints="1" noChangeArrowheads="1"/>
              </p:cNvSpPr>
              <p:nvPr/>
            </p:nvSpPr>
            <p:spPr bwMode="auto">
              <a:xfrm rot="943525">
                <a:off x="0" y="0"/>
                <a:ext cx="1731612" cy="1689647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09" name="Freeform 12"/>
              <p:cNvSpPr>
                <a:spLocks noChangeArrowheads="1"/>
              </p:cNvSpPr>
              <p:nvPr/>
            </p:nvSpPr>
            <p:spPr bwMode="auto">
              <a:xfrm rot="943525">
                <a:off x="95477" y="93267"/>
                <a:ext cx="1540657" cy="1503112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12" name="TextBox 86"/>
            <p:cNvSpPr>
              <a:spLocks noChangeArrowheads="1"/>
            </p:cNvSpPr>
            <p:nvPr/>
          </p:nvSpPr>
          <p:spPr bwMode="auto">
            <a:xfrm flipH="1">
              <a:off x="5130733" y="3960067"/>
              <a:ext cx="1036638" cy="62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金融科技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19" name="Group 14"/>
            <p:cNvGrpSpPr/>
            <p:nvPr/>
          </p:nvGrpSpPr>
          <p:grpSpPr bwMode="auto">
            <a:xfrm>
              <a:off x="4059419" y="5534074"/>
              <a:ext cx="1176934" cy="1097122"/>
              <a:chOff x="0" y="0"/>
              <a:chExt cx="2054625" cy="2004832"/>
            </a:xfrm>
          </p:grpSpPr>
          <p:sp>
            <p:nvSpPr>
              <p:cNvPr id="214" name="Freeform 11"/>
              <p:cNvSpPr>
                <a:spLocks noEditPoints="1" noChangeArrowheads="1"/>
              </p:cNvSpPr>
              <p:nvPr/>
            </p:nvSpPr>
            <p:spPr bwMode="auto">
              <a:xfrm rot="21129250">
                <a:off x="0" y="0"/>
                <a:ext cx="2054625" cy="2004832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821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15" name="Freeform 12"/>
              <p:cNvSpPr>
                <a:spLocks noChangeArrowheads="1"/>
              </p:cNvSpPr>
              <p:nvPr/>
            </p:nvSpPr>
            <p:spPr bwMode="auto">
              <a:xfrm rot="21129250">
                <a:off x="114147" y="111662"/>
                <a:ext cx="1826333" cy="178150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 cmpd="sng">
                <a:solidFill>
                  <a:srgbClr val="AD1809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205571" y="5871599"/>
              <a:ext cx="1049518" cy="36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分享经济</a:t>
              </a:r>
              <a:endParaRPr lang="zh-CN" altLang="en-US" sz="1600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0" name="Group 13"/>
            <p:cNvGrpSpPr/>
            <p:nvPr/>
          </p:nvGrpSpPr>
          <p:grpSpPr bwMode="auto">
            <a:xfrm>
              <a:off x="5340552" y="4795731"/>
              <a:ext cx="1266825" cy="1236663"/>
              <a:chOff x="0" y="0"/>
              <a:chExt cx="1731612" cy="1689647"/>
            </a:xfrm>
          </p:grpSpPr>
          <p:sp>
            <p:nvSpPr>
              <p:cNvPr id="217" name="Freeform 11"/>
              <p:cNvSpPr>
                <a:spLocks noEditPoints="1" noChangeArrowheads="1"/>
              </p:cNvSpPr>
              <p:nvPr/>
            </p:nvSpPr>
            <p:spPr bwMode="auto">
              <a:xfrm rot="943525">
                <a:off x="0" y="0"/>
                <a:ext cx="1731612" cy="1689647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5A8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18" name="Freeform 12"/>
              <p:cNvSpPr>
                <a:spLocks noChangeArrowheads="1"/>
              </p:cNvSpPr>
              <p:nvPr/>
            </p:nvSpPr>
            <p:spPr bwMode="auto">
              <a:xfrm rot="943525">
                <a:off x="95477" y="93267"/>
                <a:ext cx="1540657" cy="1503112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A79C65"/>
              </a:solidFill>
              <a:ln w="9525" cap="flat" cmpd="sng">
                <a:solidFill>
                  <a:srgbClr val="958A55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19" name="TextBox 86"/>
            <p:cNvSpPr>
              <a:spLocks noChangeArrowheads="1"/>
            </p:cNvSpPr>
            <p:nvPr/>
          </p:nvSpPr>
          <p:spPr bwMode="auto">
            <a:xfrm flipH="1">
              <a:off x="5433912" y="5233126"/>
              <a:ext cx="1036638" cy="36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AR/VR</a:t>
              </a:r>
              <a:endParaRPr lang="en-US" altLang="zh-CN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115600" y="4495872"/>
              <a:ext cx="835331" cy="36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云计算</a:t>
              </a:r>
              <a:endParaRPr lang="zh-CN" altLang="en-US" sz="1600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3" name="Group 15"/>
            <p:cNvGrpSpPr/>
            <p:nvPr/>
          </p:nvGrpSpPr>
          <p:grpSpPr bwMode="auto">
            <a:xfrm>
              <a:off x="6129756" y="5487525"/>
              <a:ext cx="1277937" cy="1247775"/>
              <a:chOff x="0" y="0"/>
              <a:chExt cx="2416287" cy="2357729"/>
            </a:xfrm>
          </p:grpSpPr>
          <p:sp>
            <p:nvSpPr>
              <p:cNvPr id="221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416287" cy="2357729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22" name="Freeform 12"/>
              <p:cNvSpPr>
                <a:spLocks noChangeArrowheads="1"/>
              </p:cNvSpPr>
              <p:nvPr/>
            </p:nvSpPr>
            <p:spPr bwMode="auto">
              <a:xfrm>
                <a:off x="135071" y="131985"/>
                <a:ext cx="2146145" cy="209375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C8D00"/>
                  </a:gs>
                  <a:gs pos="79999">
                    <a:srgbClr val="F6B900"/>
                  </a:gs>
                  <a:gs pos="100000">
                    <a:srgbClr val="F7BA00"/>
                  </a:gs>
                </a:gsLst>
                <a:lin ang="16200000" scaled="1"/>
              </a:gradFill>
              <a:ln w="9525" cap="flat" cmpd="sng">
                <a:solidFill>
                  <a:srgbClr val="F9BB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308260" y="5902449"/>
              <a:ext cx="723218" cy="396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SDN</a:t>
              </a:r>
              <a:endParaRPr lang="zh-CN" altLang="en-US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7251673" y="5442885"/>
              <a:ext cx="915651" cy="396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物联网</a:t>
              </a:r>
              <a:endParaRPr lang="zh-CN" altLang="en-US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4" name="Group 15"/>
            <p:cNvGrpSpPr/>
            <p:nvPr/>
          </p:nvGrpSpPr>
          <p:grpSpPr bwMode="auto">
            <a:xfrm>
              <a:off x="6951259" y="3961366"/>
              <a:ext cx="1277937" cy="1247775"/>
              <a:chOff x="0" y="0"/>
              <a:chExt cx="2416287" cy="2357729"/>
            </a:xfrm>
          </p:grpSpPr>
          <p:sp>
            <p:nvSpPr>
              <p:cNvPr id="225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416287" cy="2357729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26" name="Freeform 12"/>
              <p:cNvSpPr>
                <a:spLocks noChangeArrowheads="1"/>
              </p:cNvSpPr>
              <p:nvPr/>
            </p:nvSpPr>
            <p:spPr bwMode="auto">
              <a:xfrm>
                <a:off x="135071" y="131985"/>
                <a:ext cx="2146145" cy="209375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C8D00"/>
                  </a:gs>
                  <a:gs pos="79999">
                    <a:srgbClr val="F6B900"/>
                  </a:gs>
                  <a:gs pos="100000">
                    <a:srgbClr val="F7BA00"/>
                  </a:gs>
                </a:gsLst>
                <a:lin ang="16200000" scaled="1"/>
              </a:gradFill>
              <a:ln w="9525" cap="flat" cmpd="sng">
                <a:solidFill>
                  <a:srgbClr val="F9BB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27" name="矩形 226"/>
            <p:cNvSpPr/>
            <p:nvPr/>
          </p:nvSpPr>
          <p:spPr>
            <a:xfrm>
              <a:off x="7102333" y="4416017"/>
              <a:ext cx="1156613" cy="396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数据中心</a:t>
              </a:r>
              <a:endParaRPr lang="zh-CN" altLang="en-US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8" name="TextBox 81"/>
            <p:cNvSpPr>
              <a:spLocks noChangeArrowheads="1"/>
            </p:cNvSpPr>
            <p:nvPr/>
          </p:nvSpPr>
          <p:spPr bwMode="auto">
            <a:xfrm>
              <a:off x="3145317" y="1982406"/>
              <a:ext cx="1240843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 smtClean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人工智能</a:t>
              </a:r>
              <a:endParaRPr lang="zh-CN" altLang="en-US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29" name="TextBox 81"/>
            <p:cNvSpPr>
              <a:spLocks noChangeArrowheads="1"/>
            </p:cNvSpPr>
            <p:nvPr/>
          </p:nvSpPr>
          <p:spPr bwMode="auto">
            <a:xfrm>
              <a:off x="8515918" y="3170866"/>
              <a:ext cx="1240843" cy="36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量子通信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27" name="Group 14"/>
            <p:cNvGrpSpPr/>
            <p:nvPr/>
          </p:nvGrpSpPr>
          <p:grpSpPr bwMode="auto">
            <a:xfrm>
              <a:off x="4099860" y="3491143"/>
              <a:ext cx="1176934" cy="1097122"/>
              <a:chOff x="0" y="0"/>
              <a:chExt cx="2054625" cy="2004832"/>
            </a:xfrm>
          </p:grpSpPr>
          <p:sp>
            <p:nvSpPr>
              <p:cNvPr id="240" name="Freeform 11"/>
              <p:cNvSpPr>
                <a:spLocks noEditPoints="1" noChangeArrowheads="1"/>
              </p:cNvSpPr>
              <p:nvPr/>
            </p:nvSpPr>
            <p:spPr bwMode="auto">
              <a:xfrm rot="21129250">
                <a:off x="0" y="0"/>
                <a:ext cx="2054625" cy="2004832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821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41" name="Freeform 12"/>
              <p:cNvSpPr>
                <a:spLocks noChangeArrowheads="1"/>
              </p:cNvSpPr>
              <p:nvPr/>
            </p:nvSpPr>
            <p:spPr bwMode="auto">
              <a:xfrm rot="21129250">
                <a:off x="114147" y="111662"/>
                <a:ext cx="1826333" cy="178150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 cmpd="sng">
                <a:solidFill>
                  <a:srgbClr val="AD1809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42" name="TextBox 86"/>
            <p:cNvSpPr>
              <a:spLocks noChangeArrowheads="1"/>
            </p:cNvSpPr>
            <p:nvPr/>
          </p:nvSpPr>
          <p:spPr bwMode="auto">
            <a:xfrm flipH="1">
              <a:off x="4292572" y="3878547"/>
              <a:ext cx="1036638" cy="36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区块链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28" name="Group 13"/>
            <p:cNvGrpSpPr/>
            <p:nvPr/>
          </p:nvGrpSpPr>
          <p:grpSpPr bwMode="auto">
            <a:xfrm>
              <a:off x="5089354" y="5680811"/>
              <a:ext cx="1302955" cy="1203141"/>
              <a:chOff x="0" y="0"/>
              <a:chExt cx="1731612" cy="1689647"/>
            </a:xfrm>
          </p:grpSpPr>
          <p:sp>
            <p:nvSpPr>
              <p:cNvPr id="244" name="Freeform 11"/>
              <p:cNvSpPr>
                <a:spLocks noEditPoints="1" noChangeArrowheads="1"/>
              </p:cNvSpPr>
              <p:nvPr/>
            </p:nvSpPr>
            <p:spPr bwMode="auto">
              <a:xfrm rot="943525">
                <a:off x="0" y="0"/>
                <a:ext cx="1731612" cy="1689647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45" name="Freeform 12"/>
              <p:cNvSpPr>
                <a:spLocks noChangeArrowheads="1"/>
              </p:cNvSpPr>
              <p:nvPr/>
            </p:nvSpPr>
            <p:spPr bwMode="auto">
              <a:xfrm rot="943525">
                <a:off x="95477" y="93267"/>
                <a:ext cx="1540657" cy="1503112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chemeClr val="bg1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242461" y="6080898"/>
              <a:ext cx="1009358" cy="396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NB-IOT</a:t>
              </a:r>
              <a:endParaRPr lang="zh-CN" altLang="en-US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9" name="Group 13"/>
            <p:cNvGrpSpPr/>
            <p:nvPr/>
          </p:nvGrpSpPr>
          <p:grpSpPr bwMode="auto">
            <a:xfrm>
              <a:off x="2498259" y="4453135"/>
              <a:ext cx="1266825" cy="1236663"/>
              <a:chOff x="0" y="0"/>
              <a:chExt cx="1731612" cy="1689647"/>
            </a:xfrm>
          </p:grpSpPr>
          <p:sp>
            <p:nvSpPr>
              <p:cNvPr id="251" name="Freeform 11"/>
              <p:cNvSpPr>
                <a:spLocks noEditPoints="1" noChangeArrowheads="1"/>
              </p:cNvSpPr>
              <p:nvPr/>
            </p:nvSpPr>
            <p:spPr bwMode="auto">
              <a:xfrm rot="943525">
                <a:off x="0" y="0"/>
                <a:ext cx="1731612" cy="1689647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5A8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52" name="Freeform 12"/>
              <p:cNvSpPr>
                <a:spLocks noChangeArrowheads="1"/>
              </p:cNvSpPr>
              <p:nvPr/>
            </p:nvSpPr>
            <p:spPr bwMode="auto">
              <a:xfrm rot="943525">
                <a:off x="95477" y="93267"/>
                <a:ext cx="1540657" cy="1503112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A79C65"/>
              </a:solidFill>
              <a:ln w="9525" cap="flat" cmpd="sng">
                <a:solidFill>
                  <a:srgbClr val="958A55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53" name="矩形 252"/>
            <p:cNvSpPr/>
            <p:nvPr/>
          </p:nvSpPr>
          <p:spPr>
            <a:xfrm>
              <a:off x="2782173" y="4839809"/>
              <a:ext cx="724891" cy="396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O2O</a:t>
              </a:r>
              <a:endParaRPr lang="zh-CN" altLang="en-US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30" name="Group 14"/>
            <p:cNvGrpSpPr/>
            <p:nvPr/>
          </p:nvGrpSpPr>
          <p:grpSpPr bwMode="auto">
            <a:xfrm>
              <a:off x="7853682" y="4642394"/>
              <a:ext cx="1176934" cy="1097122"/>
              <a:chOff x="0" y="0"/>
              <a:chExt cx="2054625" cy="2004832"/>
            </a:xfrm>
          </p:grpSpPr>
          <p:sp>
            <p:nvSpPr>
              <p:cNvPr id="255" name="Freeform 11"/>
              <p:cNvSpPr>
                <a:spLocks noEditPoints="1" noChangeArrowheads="1"/>
              </p:cNvSpPr>
              <p:nvPr/>
            </p:nvSpPr>
            <p:spPr bwMode="auto">
              <a:xfrm rot="21129250">
                <a:off x="0" y="0"/>
                <a:ext cx="2054625" cy="2004832"/>
              </a:xfrm>
              <a:custGeom>
                <a:avLst/>
                <a:gdLst>
                  <a:gd name="T0" fmla="*/ 1613 w 4993"/>
                  <a:gd name="T1" fmla="*/ 210 h 4872"/>
                  <a:gd name="T2" fmla="*/ 1360 w 4993"/>
                  <a:gd name="T3" fmla="*/ 674 h 4872"/>
                  <a:gd name="T4" fmla="*/ 732 w 4993"/>
                  <a:gd name="T5" fmla="*/ 749 h 4872"/>
                  <a:gd name="T6" fmla="*/ 468 w 4993"/>
                  <a:gd name="T7" fmla="*/ 1245 h 4872"/>
                  <a:gd name="T8" fmla="*/ 543 w 4993"/>
                  <a:gd name="T9" fmla="*/ 1681 h 4872"/>
                  <a:gd name="T10" fmla="*/ 50 w 4993"/>
                  <a:gd name="T11" fmla="*/ 2188 h 4872"/>
                  <a:gd name="T12" fmla="*/ 228 w 4993"/>
                  <a:gd name="T13" fmla="*/ 2752 h 4872"/>
                  <a:gd name="T14" fmla="*/ 343 w 4993"/>
                  <a:gd name="T15" fmla="*/ 3352 h 4872"/>
                  <a:gd name="T16" fmla="*/ 478 w 4993"/>
                  <a:gd name="T17" fmla="*/ 3841 h 4872"/>
                  <a:gd name="T18" fmla="*/ 1117 w 4993"/>
                  <a:gd name="T19" fmla="*/ 4048 h 4872"/>
                  <a:gd name="T20" fmla="*/ 1356 w 4993"/>
                  <a:gd name="T21" fmla="*/ 4540 h 4872"/>
                  <a:gd name="T22" fmla="*/ 1892 w 4993"/>
                  <a:gd name="T23" fmla="*/ 4755 h 4872"/>
                  <a:gd name="T24" fmla="*/ 2384 w 4993"/>
                  <a:gd name="T25" fmla="*/ 4530 h 4872"/>
                  <a:gd name="T26" fmla="*/ 2994 w 4993"/>
                  <a:gd name="T27" fmla="*/ 4837 h 4872"/>
                  <a:gd name="T28" fmla="*/ 3448 w 4993"/>
                  <a:gd name="T29" fmla="*/ 4573 h 4872"/>
                  <a:gd name="T30" fmla="*/ 3748 w 4993"/>
                  <a:gd name="T31" fmla="*/ 4208 h 4872"/>
                  <a:gd name="T32" fmla="*/ 4340 w 4993"/>
                  <a:gd name="T33" fmla="*/ 4066 h 4872"/>
                  <a:gd name="T34" fmla="*/ 4515 w 4993"/>
                  <a:gd name="T35" fmla="*/ 3494 h 4872"/>
                  <a:gd name="T36" fmla="*/ 4686 w 4993"/>
                  <a:gd name="T37" fmla="*/ 3041 h 4872"/>
                  <a:gd name="T38" fmla="*/ 4961 w 4993"/>
                  <a:gd name="T39" fmla="*/ 2570 h 4872"/>
                  <a:gd name="T40" fmla="*/ 4658 w 4993"/>
                  <a:gd name="T41" fmla="*/ 2013 h 4872"/>
                  <a:gd name="T42" fmla="*/ 4647 w 4993"/>
                  <a:gd name="T43" fmla="*/ 1517 h 4872"/>
                  <a:gd name="T44" fmla="*/ 4515 w 4993"/>
                  <a:gd name="T45" fmla="*/ 1031 h 4872"/>
                  <a:gd name="T46" fmla="*/ 3876 w 4993"/>
                  <a:gd name="T47" fmla="*/ 821 h 4872"/>
                  <a:gd name="T48" fmla="*/ 3637 w 4993"/>
                  <a:gd name="T49" fmla="*/ 328 h 4872"/>
                  <a:gd name="T50" fmla="*/ 3102 w 4993"/>
                  <a:gd name="T51" fmla="*/ 114 h 4872"/>
                  <a:gd name="T52" fmla="*/ 2609 w 4993"/>
                  <a:gd name="T53" fmla="*/ 342 h 4872"/>
                  <a:gd name="T54" fmla="*/ 1999 w 4993"/>
                  <a:gd name="T55" fmla="*/ 32 h 4872"/>
                  <a:gd name="T56" fmla="*/ 2520 w 4993"/>
                  <a:gd name="T57" fmla="*/ 217 h 4872"/>
                  <a:gd name="T58" fmla="*/ 3212 w 4993"/>
                  <a:gd name="T59" fmla="*/ 71 h 4872"/>
                  <a:gd name="T60" fmla="*/ 3633 w 4993"/>
                  <a:gd name="T61" fmla="*/ 274 h 4872"/>
                  <a:gd name="T62" fmla="*/ 3876 w 4993"/>
                  <a:gd name="T63" fmla="*/ 788 h 4872"/>
                  <a:gd name="T64" fmla="*/ 4483 w 4993"/>
                  <a:gd name="T65" fmla="*/ 956 h 4872"/>
                  <a:gd name="T66" fmla="*/ 4690 w 4993"/>
                  <a:gd name="T67" fmla="*/ 1403 h 4872"/>
                  <a:gd name="T68" fmla="*/ 4761 w 4993"/>
                  <a:gd name="T69" fmla="*/ 2070 h 4872"/>
                  <a:gd name="T70" fmla="*/ 4993 w 4993"/>
                  <a:gd name="T71" fmla="*/ 2584 h 4872"/>
                  <a:gd name="T72" fmla="*/ 4604 w 4993"/>
                  <a:gd name="T73" fmla="*/ 3137 h 4872"/>
                  <a:gd name="T74" fmla="*/ 4551 w 4993"/>
                  <a:gd name="T75" fmla="*/ 3737 h 4872"/>
                  <a:gd name="T76" fmla="*/ 4187 w 4993"/>
                  <a:gd name="T77" fmla="*/ 4191 h 4872"/>
                  <a:gd name="T78" fmla="*/ 3594 w 4993"/>
                  <a:gd name="T79" fmla="*/ 4365 h 4872"/>
                  <a:gd name="T80" fmla="*/ 3127 w 4993"/>
                  <a:gd name="T81" fmla="*/ 4855 h 4872"/>
                  <a:gd name="T82" fmla="*/ 2577 w 4993"/>
                  <a:gd name="T83" fmla="*/ 4730 h 4872"/>
                  <a:gd name="T84" fmla="*/ 1895 w 4993"/>
                  <a:gd name="T85" fmla="*/ 4787 h 4872"/>
                  <a:gd name="T86" fmla="*/ 1428 w 4993"/>
                  <a:gd name="T87" fmla="*/ 4665 h 4872"/>
                  <a:gd name="T88" fmla="*/ 1146 w 4993"/>
                  <a:gd name="T89" fmla="*/ 4080 h 4872"/>
                  <a:gd name="T90" fmla="*/ 589 w 4993"/>
                  <a:gd name="T91" fmla="*/ 3966 h 4872"/>
                  <a:gd name="T92" fmla="*/ 307 w 4993"/>
                  <a:gd name="T93" fmla="*/ 3552 h 4872"/>
                  <a:gd name="T94" fmla="*/ 325 w 4993"/>
                  <a:gd name="T95" fmla="*/ 2888 h 4872"/>
                  <a:gd name="T96" fmla="*/ 0 w 4993"/>
                  <a:gd name="T97" fmla="*/ 2316 h 4872"/>
                  <a:gd name="T98" fmla="*/ 282 w 4993"/>
                  <a:gd name="T99" fmla="*/ 1809 h 4872"/>
                  <a:gd name="T100" fmla="*/ 435 w 4993"/>
                  <a:gd name="T101" fmla="*/ 1245 h 4872"/>
                  <a:gd name="T102" fmla="*/ 632 w 4993"/>
                  <a:gd name="T103" fmla="*/ 778 h 4872"/>
                  <a:gd name="T104" fmla="*/ 1242 w 4993"/>
                  <a:gd name="T105" fmla="*/ 628 h 4872"/>
                  <a:gd name="T106" fmla="*/ 1624 w 4993"/>
                  <a:gd name="T107" fmla="*/ 153 h 48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3"/>
                  <a:gd name="T163" fmla="*/ 0 h 4872"/>
                  <a:gd name="T164" fmla="*/ 4993 w 4993"/>
                  <a:gd name="T165" fmla="*/ 4872 h 48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821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56" name="Freeform 12"/>
              <p:cNvSpPr>
                <a:spLocks noChangeArrowheads="1"/>
              </p:cNvSpPr>
              <p:nvPr/>
            </p:nvSpPr>
            <p:spPr bwMode="auto">
              <a:xfrm rot="21129250">
                <a:off x="114147" y="111662"/>
                <a:ext cx="1826333" cy="1781509"/>
              </a:xfrm>
              <a:custGeom>
                <a:avLst/>
                <a:gdLst>
                  <a:gd name="T0" fmla="*/ 1942 w 4437"/>
                  <a:gd name="T1" fmla="*/ 25 h 4330"/>
                  <a:gd name="T2" fmla="*/ 2235 w 4437"/>
                  <a:gd name="T3" fmla="*/ 193 h 4330"/>
                  <a:gd name="T4" fmla="*/ 2542 w 4437"/>
                  <a:gd name="T5" fmla="*/ 146 h 4330"/>
                  <a:gd name="T6" fmla="*/ 2845 w 4437"/>
                  <a:gd name="T7" fmla="*/ 61 h 4330"/>
                  <a:gd name="T8" fmla="*/ 3113 w 4437"/>
                  <a:gd name="T9" fmla="*/ 136 h 4330"/>
                  <a:gd name="T10" fmla="*/ 3305 w 4437"/>
                  <a:gd name="T11" fmla="*/ 360 h 4330"/>
                  <a:gd name="T12" fmla="*/ 3416 w 4437"/>
                  <a:gd name="T13" fmla="*/ 707 h 4330"/>
                  <a:gd name="T14" fmla="*/ 3776 w 4437"/>
                  <a:gd name="T15" fmla="*/ 750 h 4330"/>
                  <a:gd name="T16" fmla="*/ 4033 w 4437"/>
                  <a:gd name="T17" fmla="*/ 892 h 4330"/>
                  <a:gd name="T18" fmla="*/ 4158 w 4437"/>
                  <a:gd name="T19" fmla="*/ 1142 h 4330"/>
                  <a:gd name="T20" fmla="*/ 4133 w 4437"/>
                  <a:gd name="T21" fmla="*/ 1453 h 4330"/>
                  <a:gd name="T22" fmla="*/ 4166 w 4437"/>
                  <a:gd name="T23" fmla="*/ 1781 h 4330"/>
                  <a:gd name="T24" fmla="*/ 4398 w 4437"/>
                  <a:gd name="T25" fmla="*/ 2081 h 4330"/>
                  <a:gd name="T26" fmla="*/ 4422 w 4437"/>
                  <a:gd name="T27" fmla="*/ 2388 h 4330"/>
                  <a:gd name="T28" fmla="*/ 4269 w 4437"/>
                  <a:gd name="T29" fmla="*/ 2642 h 4330"/>
                  <a:gd name="T30" fmla="*/ 3976 w 4437"/>
                  <a:gd name="T31" fmla="*/ 2852 h 4330"/>
                  <a:gd name="T32" fmla="*/ 4048 w 4437"/>
                  <a:gd name="T33" fmla="*/ 3209 h 4330"/>
                  <a:gd name="T34" fmla="*/ 3987 w 4437"/>
                  <a:gd name="T35" fmla="*/ 3495 h 4330"/>
                  <a:gd name="T36" fmla="*/ 3791 w 4437"/>
                  <a:gd name="T37" fmla="*/ 3691 h 4330"/>
                  <a:gd name="T38" fmla="*/ 3487 w 4437"/>
                  <a:gd name="T39" fmla="*/ 3770 h 4330"/>
                  <a:gd name="T40" fmla="*/ 3191 w 4437"/>
                  <a:gd name="T41" fmla="*/ 3877 h 4330"/>
                  <a:gd name="T42" fmla="*/ 3020 w 4437"/>
                  <a:gd name="T43" fmla="*/ 4166 h 4330"/>
                  <a:gd name="T44" fmla="*/ 2777 w 4437"/>
                  <a:gd name="T45" fmla="*/ 4316 h 4330"/>
                  <a:gd name="T46" fmla="*/ 2495 w 4437"/>
                  <a:gd name="T47" fmla="*/ 4302 h 4330"/>
                  <a:gd name="T48" fmla="*/ 2203 w 4437"/>
                  <a:gd name="T49" fmla="*/ 4134 h 4330"/>
                  <a:gd name="T50" fmla="*/ 1896 w 4437"/>
                  <a:gd name="T51" fmla="*/ 4180 h 4330"/>
                  <a:gd name="T52" fmla="*/ 1592 w 4437"/>
                  <a:gd name="T53" fmla="*/ 4266 h 4330"/>
                  <a:gd name="T54" fmla="*/ 1325 w 4437"/>
                  <a:gd name="T55" fmla="*/ 4191 h 4330"/>
                  <a:gd name="T56" fmla="*/ 1132 w 4437"/>
                  <a:gd name="T57" fmla="*/ 3970 h 4330"/>
                  <a:gd name="T58" fmla="*/ 1021 w 4437"/>
                  <a:gd name="T59" fmla="*/ 3623 h 4330"/>
                  <a:gd name="T60" fmla="*/ 661 w 4437"/>
                  <a:gd name="T61" fmla="*/ 3580 h 4330"/>
                  <a:gd name="T62" fmla="*/ 404 w 4437"/>
                  <a:gd name="T63" fmla="*/ 3434 h 4330"/>
                  <a:gd name="T64" fmla="*/ 279 w 4437"/>
                  <a:gd name="T65" fmla="*/ 3188 h 4330"/>
                  <a:gd name="T66" fmla="*/ 304 w 4437"/>
                  <a:gd name="T67" fmla="*/ 2874 h 4330"/>
                  <a:gd name="T68" fmla="*/ 272 w 4437"/>
                  <a:gd name="T69" fmla="*/ 2545 h 4330"/>
                  <a:gd name="T70" fmla="*/ 40 w 4437"/>
                  <a:gd name="T71" fmla="*/ 2245 h 4330"/>
                  <a:gd name="T72" fmla="*/ 15 w 4437"/>
                  <a:gd name="T73" fmla="*/ 1938 h 4330"/>
                  <a:gd name="T74" fmla="*/ 168 w 4437"/>
                  <a:gd name="T75" fmla="*/ 1685 h 4330"/>
                  <a:gd name="T76" fmla="*/ 461 w 4437"/>
                  <a:gd name="T77" fmla="*/ 1474 h 4330"/>
                  <a:gd name="T78" fmla="*/ 389 w 4437"/>
                  <a:gd name="T79" fmla="*/ 1117 h 4330"/>
                  <a:gd name="T80" fmla="*/ 450 w 4437"/>
                  <a:gd name="T81" fmla="*/ 832 h 4330"/>
                  <a:gd name="T82" fmla="*/ 646 w 4437"/>
                  <a:gd name="T83" fmla="*/ 635 h 4330"/>
                  <a:gd name="T84" fmla="*/ 950 w 4437"/>
                  <a:gd name="T85" fmla="*/ 560 h 4330"/>
                  <a:gd name="T86" fmla="*/ 1246 w 4437"/>
                  <a:gd name="T87" fmla="*/ 450 h 4330"/>
                  <a:gd name="T88" fmla="*/ 1417 w 4437"/>
                  <a:gd name="T89" fmla="*/ 161 h 4330"/>
                  <a:gd name="T90" fmla="*/ 1656 w 4437"/>
                  <a:gd name="T91" fmla="*/ 14 h 43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37"/>
                  <a:gd name="T139" fmla="*/ 0 h 4330"/>
                  <a:gd name="T140" fmla="*/ 4437 w 4437"/>
                  <a:gd name="T141" fmla="*/ 4330 h 43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 cmpd="sng">
                <a:solidFill>
                  <a:srgbClr val="AD1809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1" i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</p:grpSp>
        <p:sp>
          <p:nvSpPr>
            <p:cNvPr id="249" name="矩形 248"/>
            <p:cNvSpPr/>
            <p:nvPr/>
          </p:nvSpPr>
          <p:spPr>
            <a:xfrm>
              <a:off x="8143124" y="5029564"/>
              <a:ext cx="674691" cy="396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rial" panose="020B0604020202020204"/>
                  <a:ea typeface="华文中宋" panose="02010600040101010101" charset="-122"/>
                  <a:cs typeface="微软雅黑" panose="020B0503020204020204" charset="-122"/>
                  <a:sym typeface="Arial" panose="020B0604020202020204"/>
                </a:rPr>
                <a:t>直播</a:t>
              </a:r>
              <a:endParaRPr lang="zh-CN" altLang="en-US" dirty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中国从空白到引领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57017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23" name="Freeform 3"/>
          <p:cNvSpPr/>
          <p:nvPr/>
        </p:nvSpPr>
        <p:spPr bwMode="gray">
          <a:xfrm flipV="1">
            <a:off x="1887538" y="3577755"/>
            <a:ext cx="7169150" cy="2376488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66FFFF"/>
          </a:solidFill>
          <a:ln w="9525" cap="flat" cmpd="sng">
            <a:noFill/>
            <a:prstDash val="solid"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24" name="组合 73"/>
          <p:cNvGrpSpPr/>
          <p:nvPr/>
        </p:nvGrpSpPr>
        <p:grpSpPr bwMode="auto">
          <a:xfrm>
            <a:off x="1814513" y="4998568"/>
            <a:ext cx="1365250" cy="768350"/>
            <a:chOff x="3104" y="0"/>
            <a:chExt cx="1357264" cy="767912"/>
          </a:xfrm>
        </p:grpSpPr>
        <p:sp>
          <p:nvSpPr>
            <p:cNvPr id="25" name="矩形 91"/>
            <p:cNvSpPr>
              <a:spLocks noChangeArrowheads="1"/>
            </p:cNvSpPr>
            <p:nvPr/>
          </p:nvSpPr>
          <p:spPr bwMode="auto">
            <a:xfrm>
              <a:off x="3104" y="0"/>
              <a:ext cx="1357264" cy="76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6" name="矩形 92"/>
            <p:cNvSpPr>
              <a:spLocks noChangeArrowheads="1"/>
            </p:cNvSpPr>
            <p:nvPr/>
          </p:nvSpPr>
          <p:spPr bwMode="auto">
            <a:xfrm>
              <a:off x="3104" y="0"/>
              <a:ext cx="1357264" cy="76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b"/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altLang="zh-CN" sz="1600" b="1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1980</a:t>
              </a:r>
              <a:r>
                <a:rPr lang="zh-CN" altLang="en-US" sz="1600" b="1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br>
                <a:rPr lang="en-US" altLang="zh-CN" sz="1600" b="1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</a:br>
              <a:r>
                <a:rPr lang="en-US" altLang="zh-CN" sz="160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1G-</a:t>
              </a:r>
              <a:r>
                <a:rPr lang="zh-CN" altLang="en-US" sz="160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话音</a:t>
              </a:r>
              <a:endParaRPr lang="zh-CN" altLang="en-US" sz="160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27" name="椭圆 26"/>
          <p:cNvSpPr/>
          <p:nvPr/>
        </p:nvSpPr>
        <p:spPr bwMode="auto">
          <a:xfrm>
            <a:off x="2400301" y="5684369"/>
            <a:ext cx="193675" cy="192087"/>
          </a:xfrm>
          <a:prstGeom prst="ellipse">
            <a:avLst/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zh-CN" altLang="en-US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28" name="组合 75"/>
          <p:cNvGrpSpPr/>
          <p:nvPr/>
        </p:nvGrpSpPr>
        <p:grpSpPr bwMode="auto">
          <a:xfrm>
            <a:off x="2938308" y="4483803"/>
            <a:ext cx="1971675" cy="876300"/>
            <a:chOff x="1428232" y="1151868"/>
            <a:chExt cx="1684198" cy="767912"/>
          </a:xfrm>
        </p:grpSpPr>
        <p:sp>
          <p:nvSpPr>
            <p:cNvPr id="29" name="矩形 89"/>
            <p:cNvSpPr>
              <a:spLocks noChangeArrowheads="1"/>
            </p:cNvSpPr>
            <p:nvPr/>
          </p:nvSpPr>
          <p:spPr bwMode="auto">
            <a:xfrm>
              <a:off x="1428232" y="1151868"/>
              <a:ext cx="1357264" cy="76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0" name="矩形 90"/>
            <p:cNvSpPr>
              <a:spLocks noChangeArrowheads="1"/>
            </p:cNvSpPr>
            <p:nvPr/>
          </p:nvSpPr>
          <p:spPr bwMode="auto">
            <a:xfrm>
              <a:off x="1428232" y="1151908"/>
              <a:ext cx="168419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/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altLang="zh-CN" sz="1600" b="1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1990</a:t>
              </a:r>
              <a:r>
                <a:rPr lang="zh-CN" altLang="en-US" sz="1600" b="1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br>
                <a:rPr lang="en-US" altLang="zh-CN" sz="1600" b="1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</a:br>
              <a:r>
                <a:rPr lang="en-US" altLang="zh-CN" sz="120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2G-</a:t>
              </a:r>
              <a:r>
                <a:rPr lang="zh-CN" altLang="en-US" sz="120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话音</a:t>
              </a:r>
              <a:r>
                <a:rPr lang="en-US" altLang="zh-CN" sz="120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+</a:t>
              </a:r>
              <a:r>
                <a:rPr lang="zh-CN" altLang="en-US" sz="120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低速数据</a:t>
              </a:r>
              <a:endParaRPr lang="zh-CN" altLang="en-US" sz="120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31" name="椭圆 30"/>
          <p:cNvSpPr/>
          <p:nvPr/>
        </p:nvSpPr>
        <p:spPr bwMode="auto">
          <a:xfrm>
            <a:off x="3835401" y="5274794"/>
            <a:ext cx="193675" cy="192087"/>
          </a:xfrm>
          <a:prstGeom prst="ellipse">
            <a:avLst/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zh-CN" altLang="en-US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32" name="矩形 88"/>
          <p:cNvSpPr>
            <a:spLocks noChangeArrowheads="1"/>
          </p:cNvSpPr>
          <p:nvPr/>
        </p:nvSpPr>
        <p:spPr bwMode="auto">
          <a:xfrm>
            <a:off x="4455854" y="3926436"/>
            <a:ext cx="21859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8" tIns="99568" rIns="99568" bIns="99568" anchor="b"/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zh-CN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2000</a:t>
            </a:r>
            <a:r>
              <a: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年</a:t>
            </a:r>
            <a:br>
              <a:rPr lang="en-US" altLang="zh-CN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</a:br>
            <a:r>
              <a:rPr lang="en-US" altLang="zh-CN" sz="16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3G-</a:t>
            </a:r>
            <a:r>
              <a:rPr lang="zh-CN" altLang="en-US" sz="12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话音</a:t>
            </a:r>
            <a:r>
              <a:rPr lang="en-US" altLang="zh-CN" sz="12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+</a:t>
            </a:r>
            <a:r>
              <a:rPr lang="zh-CN" altLang="en-US" sz="12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中速数据</a:t>
            </a:r>
            <a:endParaRPr lang="zh-CN" altLang="en-US" sz="12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5291139" y="4869980"/>
            <a:ext cx="192087" cy="192088"/>
          </a:xfrm>
          <a:prstGeom prst="ellipse">
            <a:avLst/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zh-CN" altLang="en-US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34" name="组合 79"/>
          <p:cNvGrpSpPr/>
          <p:nvPr/>
        </p:nvGrpSpPr>
        <p:grpSpPr bwMode="auto">
          <a:xfrm>
            <a:off x="6200074" y="3643756"/>
            <a:ext cx="1768475" cy="845953"/>
            <a:chOff x="4121263" y="954241"/>
            <a:chExt cx="1757790" cy="845660"/>
          </a:xfrm>
        </p:grpSpPr>
        <p:sp>
          <p:nvSpPr>
            <p:cNvPr id="35" name="矩形 85"/>
            <p:cNvSpPr>
              <a:spLocks noChangeArrowheads="1"/>
            </p:cNvSpPr>
            <p:nvPr/>
          </p:nvSpPr>
          <p:spPr bwMode="auto">
            <a:xfrm>
              <a:off x="4278487" y="1031990"/>
              <a:ext cx="1357264" cy="76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6" name="矩形 86"/>
            <p:cNvSpPr>
              <a:spLocks noChangeArrowheads="1"/>
            </p:cNvSpPr>
            <p:nvPr/>
          </p:nvSpPr>
          <p:spPr bwMode="auto">
            <a:xfrm>
              <a:off x="4121263" y="954241"/>
              <a:ext cx="1757790" cy="76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/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书宋_GBK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2010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b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</a:br>
              <a:r>
                <a:rPr lang="en-US" altLang="zh-CN" sz="160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4G-</a:t>
              </a:r>
              <a:r>
                <a:rPr lang="zh-CN" altLang="en-US" sz="140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移动宽带</a:t>
              </a:r>
              <a:endParaRPr lang="zh-CN" altLang="en-US" sz="160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37" name="椭圆 36"/>
          <p:cNvSpPr/>
          <p:nvPr/>
        </p:nvSpPr>
        <p:spPr bwMode="auto">
          <a:xfrm>
            <a:off x="6937376" y="4419130"/>
            <a:ext cx="193675" cy="192088"/>
          </a:xfrm>
          <a:prstGeom prst="ellipse">
            <a:avLst/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zh-CN" altLang="en-US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38" name="矩形 69"/>
          <p:cNvSpPr>
            <a:spLocks noChangeArrowheads="1"/>
          </p:cNvSpPr>
          <p:nvPr/>
        </p:nvSpPr>
        <p:spPr bwMode="auto">
          <a:xfrm>
            <a:off x="6894514" y="4703294"/>
            <a:ext cx="26114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CN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LTE</a:t>
            </a:r>
            <a:r>
              <a:rPr lang="zh-CN" altLang="en-US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（</a:t>
            </a:r>
            <a:r>
              <a:rPr lang="en-US" altLang="zh-CN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FDD</a:t>
            </a:r>
            <a:r>
              <a:rPr lang="zh-CN" altLang="en-US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 </a:t>
            </a:r>
            <a:r>
              <a:rPr lang="en-US" altLang="zh-CN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LTE</a:t>
            </a:r>
            <a:r>
              <a:rPr lang="zh-CN" altLang="en-US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；</a:t>
            </a:r>
            <a:r>
              <a:rPr lang="en-US" altLang="zh-CN" sz="11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TD-LTE</a:t>
            </a:r>
            <a:r>
              <a:rPr lang="zh-CN" altLang="en-US" sz="11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）</a:t>
            </a:r>
            <a:endParaRPr lang="en-US" altLang="zh-CN" sz="11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39" name="矩形 71"/>
          <p:cNvSpPr>
            <a:spLocks noChangeArrowheads="1"/>
          </p:cNvSpPr>
          <p:nvPr/>
        </p:nvSpPr>
        <p:spPr bwMode="auto">
          <a:xfrm>
            <a:off x="5259389" y="5043019"/>
            <a:ext cx="20986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CN" sz="110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WCDMA</a:t>
            </a:r>
            <a:endParaRPr lang="en-US" altLang="zh-CN" sz="110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CN" sz="1100" b="1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TD-SCDMA</a:t>
            </a:r>
            <a:endParaRPr lang="en-US" altLang="zh-CN" sz="110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CN" sz="110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CDMA2000</a:t>
            </a:r>
            <a:endParaRPr lang="zh-CN" altLang="en-US" sz="110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40" name="云形 39"/>
          <p:cNvSpPr/>
          <p:nvPr/>
        </p:nvSpPr>
        <p:spPr>
          <a:xfrm>
            <a:off x="7848600" y="2503019"/>
            <a:ext cx="2700338" cy="15001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2020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年</a:t>
            </a:r>
            <a:br>
              <a:rPr lang="en-US" altLang="zh-CN" sz="20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</a:br>
            <a:r>
              <a:rPr lang="en-US" altLang="zh-CN" sz="2000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5G-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移动互联网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物联网</a:t>
            </a:r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41" name="矩形 28"/>
          <p:cNvSpPr>
            <a:spLocks noChangeArrowheads="1"/>
          </p:cNvSpPr>
          <p:nvPr/>
        </p:nvSpPr>
        <p:spPr bwMode="auto">
          <a:xfrm rot="-838221">
            <a:off x="1625291" y="1505581"/>
            <a:ext cx="852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1G</a:t>
            </a:r>
            <a:r>
              <a:rPr lang="zh-CN" altLang="en-US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空白       </a:t>
            </a:r>
            <a:r>
              <a:rPr lang="en-US" altLang="zh-CN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2G</a:t>
            </a:r>
            <a:r>
              <a:rPr lang="zh-CN" altLang="en-US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跟随       </a:t>
            </a:r>
            <a:r>
              <a:rPr lang="en-US" altLang="zh-CN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3G</a:t>
            </a:r>
            <a:r>
              <a:rPr lang="zh-CN" altLang="en-US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突破         </a:t>
            </a:r>
            <a:r>
              <a:rPr lang="en-US" altLang="zh-CN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4G</a:t>
            </a:r>
            <a:r>
              <a:rPr lang="zh-CN" altLang="en-US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同步        </a:t>
            </a:r>
            <a:r>
              <a:rPr lang="en-US" altLang="zh-CN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5G</a:t>
            </a:r>
            <a:r>
              <a:rPr lang="zh-CN" altLang="en-US" sz="2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引领</a:t>
            </a:r>
            <a:endParaRPr lang="zh-CN" altLang="en-US" sz="24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2224349" y="1377824"/>
            <a:ext cx="7221537" cy="19399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30"/>
          <p:cNvCxnSpPr>
            <a:cxnSpLocks noChangeShapeType="1"/>
            <a:endCxn id="26" idx="0"/>
          </p:cNvCxnSpPr>
          <p:nvPr/>
        </p:nvCxnSpPr>
        <p:spPr bwMode="auto">
          <a:xfrm rot="5400000">
            <a:off x="2347913" y="4831881"/>
            <a:ext cx="315913" cy="174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31"/>
          <p:cNvCxnSpPr>
            <a:cxnSpLocks noChangeShapeType="1"/>
          </p:cNvCxnSpPr>
          <p:nvPr/>
        </p:nvCxnSpPr>
        <p:spPr bwMode="auto">
          <a:xfrm rot="5400000">
            <a:off x="3736976" y="4450881"/>
            <a:ext cx="315913" cy="174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32"/>
          <p:cNvCxnSpPr>
            <a:cxnSpLocks noChangeShapeType="1"/>
          </p:cNvCxnSpPr>
          <p:nvPr/>
        </p:nvCxnSpPr>
        <p:spPr bwMode="auto">
          <a:xfrm rot="5400000">
            <a:off x="5184776" y="3993681"/>
            <a:ext cx="315913" cy="174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33"/>
          <p:cNvCxnSpPr>
            <a:cxnSpLocks noChangeShapeType="1"/>
          </p:cNvCxnSpPr>
          <p:nvPr/>
        </p:nvCxnSpPr>
        <p:spPr bwMode="auto">
          <a:xfrm rot="5400000">
            <a:off x="6784976" y="3536481"/>
            <a:ext cx="315913" cy="174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" name="Picture 2" descr="http://img1.imgtn.bdimg.com/it/u=2524265678,3190389015&amp;fm=116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2" y="3793656"/>
            <a:ext cx="1238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http://img4.imgtn.bdimg.com/it/u=2634754906,152095584&amp;fm=23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474568"/>
            <a:ext cx="12160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" descr="C:\Documents and Settings\caoshumin\桌面\1351823139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749081"/>
            <a:ext cx="12319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074519"/>
            <a:ext cx="5127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5G</a:t>
            </a:r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两大目标：移动互联和物联网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7" name="组合 122"/>
          <p:cNvGrpSpPr/>
          <p:nvPr/>
        </p:nvGrpSpPr>
        <p:grpSpPr bwMode="auto">
          <a:xfrm>
            <a:off x="1253107" y="1753848"/>
            <a:ext cx="9149672" cy="3535429"/>
            <a:chOff x="260370" y="2688160"/>
            <a:chExt cx="8738626" cy="1820960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840723" y="2688160"/>
              <a:ext cx="532784" cy="990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lnSpc>
                  <a:spcPts val="149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rPr>
                <a:t>2000s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50151" y="2688160"/>
              <a:ext cx="532784" cy="990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lnSpc>
                  <a:spcPts val="149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rPr>
                <a:t>1990s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544690" y="2828956"/>
              <a:ext cx="532784" cy="990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lnSpc>
                  <a:spcPts val="149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rPr>
                <a:t>2020s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4848463" y="2847729"/>
              <a:ext cx="532784" cy="990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lnSpc>
                  <a:spcPts val="149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rPr>
                <a:t>2010s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grpSp>
          <p:nvGrpSpPr>
            <p:cNvPr id="12" name="组合 59"/>
            <p:cNvGrpSpPr/>
            <p:nvPr/>
          </p:nvGrpSpPr>
          <p:grpSpPr bwMode="auto">
            <a:xfrm>
              <a:off x="260370" y="3002321"/>
              <a:ext cx="1552750" cy="363976"/>
              <a:chOff x="18064" y="0"/>
              <a:chExt cx="1710990" cy="361411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8064" y="-651"/>
                <a:ext cx="1710354" cy="361626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4" name="圆角矩形 4"/>
              <p:cNvSpPr/>
              <p:nvPr/>
            </p:nvSpPr>
            <p:spPr>
              <a:xfrm>
                <a:off x="18064" y="10534"/>
                <a:ext cx="1700434" cy="339257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53340" tIns="53340" rIns="53340" bIns="53340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1600" b="1" dirty="0">
                    <a:latin typeface="Arial" panose="020B0604020202020204"/>
                    <a:ea typeface="华文中宋" panose="02010600040101010101" charset="-122"/>
                    <a:cs typeface="Times New Roman" panose="02020603050405020304" pitchFamily="18" charset="0"/>
                    <a:sym typeface="Arial" panose="020B0604020202020204"/>
                  </a:rPr>
                  <a:t>个人电脑</a:t>
                </a:r>
                <a:endParaRPr lang="zh-CN" altLang="en-US" sz="1600" b="1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13" name="右箭头 12"/>
            <p:cNvSpPr/>
            <p:nvPr/>
          </p:nvSpPr>
          <p:spPr>
            <a:xfrm>
              <a:off x="1897175" y="3001666"/>
              <a:ext cx="331322" cy="277837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14" name="组合 61"/>
            <p:cNvGrpSpPr/>
            <p:nvPr/>
          </p:nvGrpSpPr>
          <p:grpSpPr bwMode="auto">
            <a:xfrm>
              <a:off x="2307061" y="3002321"/>
              <a:ext cx="1561600" cy="363976"/>
              <a:chOff x="2417352" y="0"/>
              <a:chExt cx="1720742" cy="361411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2418084" y="-651"/>
                <a:ext cx="1720275" cy="361626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2" name="圆角矩形 8"/>
              <p:cNvSpPr/>
              <p:nvPr/>
            </p:nvSpPr>
            <p:spPr>
              <a:xfrm>
                <a:off x="2428005" y="10534"/>
                <a:ext cx="1700434" cy="339257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53340" tIns="53340" rIns="53340" bIns="53340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1600" b="1" kern="0" dirty="0">
                    <a:latin typeface="Arial" panose="020B0604020202020204"/>
                    <a:ea typeface="华文中宋" panose="02010600040101010101" charset="-122"/>
                    <a:cs typeface="Times New Roman" panose="02020603050405020304" pitchFamily="18" charset="0"/>
                    <a:sym typeface="Arial" panose="020B0604020202020204"/>
                  </a:rPr>
                  <a:t>桌面互联网</a:t>
                </a:r>
                <a:endParaRPr lang="zh-CN" altLang="en-US" sz="1600" b="1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15" name="右箭头 14"/>
            <p:cNvSpPr/>
            <p:nvPr/>
          </p:nvSpPr>
          <p:spPr>
            <a:xfrm rot="1750697">
              <a:off x="4027360" y="3078634"/>
              <a:ext cx="331322" cy="277837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6" name="五边形 15"/>
            <p:cNvSpPr/>
            <p:nvPr/>
          </p:nvSpPr>
          <p:spPr>
            <a:xfrm>
              <a:off x="4533348" y="3270116"/>
              <a:ext cx="2746013" cy="362315"/>
            </a:xfrm>
            <a:prstGeom prst="homePlate">
              <a:avLst/>
            </a:prstGeom>
            <a:gradFill rotWithShape="0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rPr>
                <a:t>移动互联网</a:t>
              </a:r>
              <a:endParaRPr lang="zh-CN" altLang="en-US" sz="1600" b="1" kern="0" dirty="0">
                <a:latin typeface="Arial" panose="020B0604020202020204"/>
                <a:ea typeface="华文中宋" panose="02010600040101010101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" name="五边形 16"/>
            <p:cNvSpPr/>
            <p:nvPr/>
          </p:nvSpPr>
          <p:spPr>
            <a:xfrm>
              <a:off x="4533348" y="3840809"/>
              <a:ext cx="2746013" cy="362315"/>
            </a:xfrm>
            <a:prstGeom prst="homePlate">
              <a:avLst/>
            </a:pr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rPr>
                <a:t>物联网</a:t>
              </a:r>
              <a:endParaRPr lang="zh-CN" altLang="en-US" sz="1600" b="1" kern="0" dirty="0">
                <a:latin typeface="Arial" panose="020B0604020202020204"/>
                <a:ea typeface="华文中宋" panose="02010600040101010101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grpSp>
          <p:nvGrpSpPr>
            <p:cNvPr id="18" name="组合 24"/>
            <p:cNvGrpSpPr/>
            <p:nvPr/>
          </p:nvGrpSpPr>
          <p:grpSpPr bwMode="auto">
            <a:xfrm>
              <a:off x="261126" y="3509487"/>
              <a:ext cx="1561600" cy="363976"/>
              <a:chOff x="8312" y="22388"/>
              <a:chExt cx="1720742" cy="36141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7478" y="23303"/>
                <a:ext cx="1722259" cy="359763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0" name="圆角矩形 4"/>
              <p:cNvSpPr/>
              <p:nvPr/>
            </p:nvSpPr>
            <p:spPr>
              <a:xfrm>
                <a:off x="17400" y="41943"/>
                <a:ext cx="1702418" cy="339258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53340" tIns="53340" rIns="53340" bIns="53340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1600" b="1" dirty="0">
                    <a:latin typeface="Arial" panose="020B0604020202020204"/>
                    <a:ea typeface="华文中宋" panose="02010600040101010101" charset="-122"/>
                    <a:cs typeface="Times New Roman" panose="02020603050405020304" pitchFamily="18" charset="0"/>
                    <a:sym typeface="Arial" panose="020B0604020202020204"/>
                  </a:rPr>
                  <a:t>语音</a:t>
                </a:r>
                <a:endParaRPr lang="zh-CN" altLang="en-US" sz="1600" b="1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grpSp>
          <p:nvGrpSpPr>
            <p:cNvPr id="19" name="组合 27"/>
            <p:cNvGrpSpPr/>
            <p:nvPr/>
          </p:nvGrpSpPr>
          <p:grpSpPr bwMode="auto">
            <a:xfrm>
              <a:off x="2297455" y="3504647"/>
              <a:ext cx="1561600" cy="363976"/>
              <a:chOff x="2417352" y="0"/>
              <a:chExt cx="1720742" cy="361411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2416765" y="129"/>
                <a:ext cx="1722259" cy="361626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8" name="圆角矩形 8"/>
              <p:cNvSpPr/>
              <p:nvPr/>
            </p:nvSpPr>
            <p:spPr>
              <a:xfrm>
                <a:off x="2426685" y="11313"/>
                <a:ext cx="1702418" cy="33925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53340" tIns="53340" rIns="53340" bIns="53340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1600" b="1" dirty="0">
                    <a:latin typeface="Arial" panose="020B0604020202020204"/>
                    <a:ea typeface="华文中宋" panose="02010600040101010101" charset="-122"/>
                    <a:cs typeface="Times New Roman" panose="02020603050405020304" pitchFamily="18" charset="0"/>
                    <a:sym typeface="Arial" panose="020B0604020202020204"/>
                  </a:rPr>
                  <a:t>数据</a:t>
                </a:r>
                <a:endParaRPr lang="zh-CN" altLang="en-US" sz="1600" b="1" dirty="0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20" name="右箭头 19"/>
            <p:cNvSpPr/>
            <p:nvPr/>
          </p:nvSpPr>
          <p:spPr>
            <a:xfrm>
              <a:off x="1898975" y="3489758"/>
              <a:ext cx="331322" cy="275959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 rot="20296634">
              <a:off x="4016556" y="3450335"/>
              <a:ext cx="331322" cy="275961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grpSp>
          <p:nvGrpSpPr>
            <p:cNvPr id="22" name="组合 42"/>
            <p:cNvGrpSpPr/>
            <p:nvPr/>
          </p:nvGrpSpPr>
          <p:grpSpPr bwMode="auto">
            <a:xfrm>
              <a:off x="260371" y="4033181"/>
              <a:ext cx="3589080" cy="363975"/>
              <a:chOff x="-1380" y="-59699"/>
              <a:chExt cx="3357577" cy="36141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-1381" y="-60582"/>
                <a:ext cx="3357245" cy="361626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6" name="圆角矩形 4"/>
              <p:cNvSpPr>
                <a:spLocks noChangeArrowheads="1"/>
              </p:cNvSpPr>
              <p:nvPr/>
            </p:nvSpPr>
            <p:spPr bwMode="auto">
              <a:xfrm>
                <a:off x="42214" y="-49114"/>
                <a:ext cx="3276894" cy="34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3340" tIns="53340" rIns="53340" bIns="53340" anchor="ctr"/>
              <a:lstStyle>
                <a:lvl1pPr defTabSz="6223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1pPr>
                <a:lvl2pPr marL="742950" indent="-285750" defTabSz="6223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2pPr>
                <a:lvl3pPr marL="1143000" indent="-228600" defTabSz="6223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3pPr>
                <a:lvl4pPr marL="1600200" indent="-228600" defTabSz="6223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4pPr>
                <a:lvl5pPr marL="2057400" indent="-228600" defTabSz="6223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5pPr>
                <a:lvl6pPr marL="2514600" indent="-228600" defTabSz="6223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6pPr>
                <a:lvl7pPr marL="2971800" indent="-228600" defTabSz="6223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7pPr>
                <a:lvl8pPr marL="3429000" indent="-228600" defTabSz="6223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8pPr>
                <a:lvl9pPr marL="3886200" indent="-228600" defTabSz="6223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书宋_GBK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None/>
                </a:pPr>
                <a:r>
                  <a:rPr lang="zh-CN" altLang="en-US" sz="1600" b="1">
                    <a:latin typeface="Arial" panose="020B0604020202020204"/>
                    <a:ea typeface="华文中宋" panose="02010600040101010101" charset="-122"/>
                    <a:cs typeface="Times New Roman" panose="02020603050405020304" pitchFamily="18" charset="0"/>
                    <a:sym typeface="Arial" panose="020B0604020202020204"/>
                  </a:rPr>
                  <a:t>未联网机器类设备</a:t>
                </a:r>
                <a:endParaRPr lang="zh-CN" altLang="en-US" sz="1600" b="1">
                  <a:latin typeface="Arial" panose="020B0604020202020204"/>
                  <a:ea typeface="华文中宋" panose="02010600040101010101" charset="-122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23" name="右箭头 22"/>
            <p:cNvSpPr/>
            <p:nvPr/>
          </p:nvSpPr>
          <p:spPr>
            <a:xfrm rot="19518925">
              <a:off x="4005752" y="4013519"/>
              <a:ext cx="331322" cy="277837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092" y="2961495"/>
              <a:ext cx="1718904" cy="15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5G</a:t>
            </a:r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应用的两个维度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5301" y="1598330"/>
            <a:ext cx="9623135" cy="4115651"/>
            <a:chOff x="260169" y="3284469"/>
            <a:chExt cx="7743956" cy="309613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96925" y="5228731"/>
              <a:ext cx="72000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96925" y="3297169"/>
              <a:ext cx="72000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96925" y="4262369"/>
              <a:ext cx="72000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438275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438814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525492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65179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65109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78293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文本框 13"/>
            <p:cNvSpPr txBox="1"/>
            <p:nvPr/>
          </p:nvSpPr>
          <p:spPr>
            <a:xfrm>
              <a:off x="260169" y="4861789"/>
              <a:ext cx="1077805" cy="28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车联网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260169" y="4334732"/>
              <a:ext cx="1077805" cy="28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医疗健康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260169" y="3917316"/>
              <a:ext cx="1077805" cy="28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工业互联网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0" name="文本框 16"/>
            <p:cNvSpPr txBox="1"/>
            <p:nvPr/>
          </p:nvSpPr>
          <p:spPr>
            <a:xfrm>
              <a:off x="1393410" y="5965109"/>
              <a:ext cx="936000" cy="3077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VR/AR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1" name="文本框 17"/>
            <p:cNvSpPr txBox="1"/>
            <p:nvPr/>
          </p:nvSpPr>
          <p:spPr>
            <a:xfrm>
              <a:off x="2515014" y="5965109"/>
              <a:ext cx="936000" cy="3077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4K</a:t>
              </a:r>
              <a:r>
                <a:rPr lang="en-US" altLang="zh-CN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/</a:t>
              </a:r>
              <a:r>
                <a:rPr lang="en-US" altLang="zh-CN" sz="1400" b="1" dirty="0" err="1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8K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2" name="文本框 18"/>
            <p:cNvSpPr txBox="1"/>
            <p:nvPr/>
          </p:nvSpPr>
          <p:spPr>
            <a:xfrm>
              <a:off x="3626676" y="5965109"/>
              <a:ext cx="936000" cy="3077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无人机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" name="文本框 19"/>
            <p:cNvSpPr txBox="1"/>
            <p:nvPr/>
          </p:nvSpPr>
          <p:spPr>
            <a:xfrm>
              <a:off x="4719705" y="5965109"/>
              <a:ext cx="936000" cy="3077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机器人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4" name="文本框 20"/>
            <p:cNvSpPr txBox="1"/>
            <p:nvPr/>
          </p:nvSpPr>
          <p:spPr>
            <a:xfrm>
              <a:off x="5824743" y="5965109"/>
              <a:ext cx="936000" cy="3077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无人车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804125" y="4764019"/>
              <a:ext cx="72000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04125" y="3782944"/>
              <a:ext cx="72000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96925" y="5774831"/>
              <a:ext cx="72000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文本框 24"/>
            <p:cNvSpPr txBox="1"/>
            <p:nvPr/>
          </p:nvSpPr>
          <p:spPr>
            <a:xfrm>
              <a:off x="1468651" y="4866775"/>
              <a:ext cx="1009316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en-US" altLang="zh-CN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AR</a:t>
              </a:r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导航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en-US" altLang="zh-CN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VR</a:t>
              </a:r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模拟驾驶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9" name="文本框 25"/>
            <p:cNvSpPr txBox="1"/>
            <p:nvPr/>
          </p:nvSpPr>
          <p:spPr>
            <a:xfrm>
              <a:off x="2492366" y="4866775"/>
              <a:ext cx="1083965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信息娱乐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高精地图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0" name="文本框 26"/>
            <p:cNvSpPr txBox="1"/>
            <p:nvPr/>
          </p:nvSpPr>
          <p:spPr>
            <a:xfrm>
              <a:off x="5824715" y="4866775"/>
              <a:ext cx="1060747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全路况自动驾驶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远程遥控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1" name="文本框 27"/>
            <p:cNvSpPr txBox="1"/>
            <p:nvPr/>
          </p:nvSpPr>
          <p:spPr>
            <a:xfrm>
              <a:off x="3634807" y="4927552"/>
              <a:ext cx="1009316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高速道路巡检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4658522" y="4866775"/>
              <a:ext cx="1083965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专用车特定场景智能驾驶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3" name="文本框 29"/>
            <p:cNvSpPr txBox="1"/>
            <p:nvPr/>
          </p:nvSpPr>
          <p:spPr>
            <a:xfrm>
              <a:off x="1422299" y="4329586"/>
              <a:ext cx="1009316" cy="41936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远程实时会诊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远程手术示教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en-US" altLang="zh-CN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VR</a:t>
              </a:r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心理诊疗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4" name="文本框 30"/>
            <p:cNvSpPr txBox="1"/>
            <p:nvPr/>
          </p:nvSpPr>
          <p:spPr>
            <a:xfrm>
              <a:off x="2446014" y="4390364"/>
              <a:ext cx="1083965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en-US" altLang="zh-CN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 </a:t>
              </a:r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远程实时会诊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远程手术示教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5" name="文本框 31"/>
            <p:cNvSpPr txBox="1"/>
            <p:nvPr/>
          </p:nvSpPr>
          <p:spPr>
            <a:xfrm>
              <a:off x="3588455" y="4451141"/>
              <a:ext cx="1009316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药品物流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6" name="文本框 32"/>
            <p:cNvSpPr txBox="1"/>
            <p:nvPr/>
          </p:nvSpPr>
          <p:spPr>
            <a:xfrm>
              <a:off x="4612170" y="4329586"/>
              <a:ext cx="1083965" cy="41936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移动查房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远程机器人超声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远程机器人手术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1438275" y="3952590"/>
              <a:ext cx="1009316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远程协同设计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8" name="文本框 34"/>
            <p:cNvSpPr txBox="1"/>
            <p:nvPr/>
          </p:nvSpPr>
          <p:spPr>
            <a:xfrm>
              <a:off x="2452234" y="3881692"/>
              <a:ext cx="1083965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设备状态监测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远程设备维护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9" name="文本框 35"/>
            <p:cNvSpPr txBox="1"/>
            <p:nvPr/>
          </p:nvSpPr>
          <p:spPr>
            <a:xfrm>
              <a:off x="5794339" y="3952590"/>
              <a:ext cx="1060747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仓储物流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0" name="文本框 36"/>
            <p:cNvSpPr txBox="1"/>
            <p:nvPr/>
          </p:nvSpPr>
          <p:spPr>
            <a:xfrm>
              <a:off x="5761037" y="4469972"/>
              <a:ext cx="1009316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应急救援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1" name="文本框 37"/>
            <p:cNvSpPr txBox="1"/>
            <p:nvPr/>
          </p:nvSpPr>
          <p:spPr>
            <a:xfrm>
              <a:off x="4628146" y="3952590"/>
              <a:ext cx="1083965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远程自动化控制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2" name="文本框 38"/>
            <p:cNvSpPr txBox="1"/>
            <p:nvPr/>
          </p:nvSpPr>
          <p:spPr>
            <a:xfrm>
              <a:off x="1393501" y="3401418"/>
              <a:ext cx="1009316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直播、影视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游戏、社交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3" name="文本框 39"/>
            <p:cNvSpPr txBox="1"/>
            <p:nvPr/>
          </p:nvSpPr>
          <p:spPr>
            <a:xfrm>
              <a:off x="2417216" y="3401418"/>
              <a:ext cx="1083965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直播、影视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游戏、教育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4" name="文本框 40"/>
            <p:cNvSpPr txBox="1"/>
            <p:nvPr/>
          </p:nvSpPr>
          <p:spPr>
            <a:xfrm>
              <a:off x="5749565" y="3462196"/>
              <a:ext cx="1060747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现场直播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5" name="文本框 41"/>
            <p:cNvSpPr txBox="1"/>
            <p:nvPr/>
          </p:nvSpPr>
          <p:spPr>
            <a:xfrm>
              <a:off x="3559657" y="3401418"/>
              <a:ext cx="1009316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现场直播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编队飞行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6" name="文本框 42"/>
            <p:cNvSpPr txBox="1"/>
            <p:nvPr/>
          </p:nvSpPr>
          <p:spPr>
            <a:xfrm>
              <a:off x="3559657" y="3947970"/>
              <a:ext cx="1009316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管线巡检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47" name="文本框 43"/>
            <p:cNvSpPr txBox="1"/>
            <p:nvPr/>
          </p:nvSpPr>
          <p:spPr>
            <a:xfrm>
              <a:off x="4665179" y="3780883"/>
              <a:ext cx="1009316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厂区园区巡检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991693" y="3284469"/>
              <a:ext cx="0" cy="289560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文本框 45"/>
            <p:cNvSpPr txBox="1"/>
            <p:nvPr/>
          </p:nvSpPr>
          <p:spPr>
            <a:xfrm>
              <a:off x="6938143" y="5857384"/>
              <a:ext cx="9360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摄像头等传感器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0" name="文本框 46"/>
            <p:cNvSpPr txBox="1"/>
            <p:nvPr/>
          </p:nvSpPr>
          <p:spPr>
            <a:xfrm>
              <a:off x="6938115" y="4805996"/>
              <a:ext cx="1060747" cy="41936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疲劳驾驶提醒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语音交互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转向碰撞警告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1" name="文本框 47"/>
            <p:cNvSpPr txBox="1"/>
            <p:nvPr/>
          </p:nvSpPr>
          <p:spPr>
            <a:xfrm>
              <a:off x="6891763" y="4390364"/>
              <a:ext cx="1060747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患者定位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无线监测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2" name="文本框 48"/>
            <p:cNvSpPr txBox="1"/>
            <p:nvPr/>
          </p:nvSpPr>
          <p:spPr>
            <a:xfrm>
              <a:off x="6907739" y="3891814"/>
              <a:ext cx="1060747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数字孪生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设备状态监测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3" name="文本框 49"/>
            <p:cNvSpPr txBox="1"/>
            <p:nvPr/>
          </p:nvSpPr>
          <p:spPr>
            <a:xfrm>
              <a:off x="260169" y="3394401"/>
              <a:ext cx="1077805" cy="28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文体娱乐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4" name="文本框 50"/>
            <p:cNvSpPr txBox="1"/>
            <p:nvPr/>
          </p:nvSpPr>
          <p:spPr>
            <a:xfrm>
              <a:off x="1393410" y="5364782"/>
              <a:ext cx="1009316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教育、旅游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健身、购物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5" name="文本框 51"/>
            <p:cNvSpPr txBox="1"/>
            <p:nvPr/>
          </p:nvSpPr>
          <p:spPr>
            <a:xfrm>
              <a:off x="2417125" y="5425559"/>
              <a:ext cx="1083965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en-US" altLang="zh-CN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   </a:t>
              </a:r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购物、宣传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6" name="文本框 52"/>
            <p:cNvSpPr txBox="1"/>
            <p:nvPr/>
          </p:nvSpPr>
          <p:spPr>
            <a:xfrm>
              <a:off x="5749474" y="5364782"/>
              <a:ext cx="1060747" cy="29780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移动售卖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末端配送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7" name="文本框 53"/>
            <p:cNvSpPr txBox="1"/>
            <p:nvPr/>
          </p:nvSpPr>
          <p:spPr>
            <a:xfrm>
              <a:off x="3559566" y="5304003"/>
              <a:ext cx="1009316" cy="41936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农业植保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无间歇巡航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安防、救援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8" name="文本框 54"/>
            <p:cNvSpPr txBox="1"/>
            <p:nvPr/>
          </p:nvSpPr>
          <p:spPr>
            <a:xfrm>
              <a:off x="4583281" y="5304003"/>
              <a:ext cx="1083965" cy="41936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迎宾、安防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环卫、客服</a:t>
              </a:r>
              <a:endParaRPr lang="en-US" altLang="zh-CN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售卖、物流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9" name="文本框 55"/>
            <p:cNvSpPr txBox="1"/>
            <p:nvPr/>
          </p:nvSpPr>
          <p:spPr>
            <a:xfrm>
              <a:off x="6862874" y="5425559"/>
              <a:ext cx="1060747" cy="17624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lang="zh-CN" altLang="en-US" sz="105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全要素互联</a:t>
              </a:r>
              <a:endParaRPr lang="zh-CN" altLang="en-US" sz="105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0" name="文本框 56"/>
            <p:cNvSpPr txBox="1"/>
            <p:nvPr/>
          </p:nvSpPr>
          <p:spPr>
            <a:xfrm>
              <a:off x="260169" y="5331695"/>
              <a:ext cx="1077805" cy="28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其他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61" name="文本框 57"/>
          <p:cNvSpPr txBox="1"/>
          <p:nvPr/>
        </p:nvSpPr>
        <p:spPr>
          <a:xfrm>
            <a:off x="1176039" y="1990298"/>
            <a:ext cx="33094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algn="ctr"/>
            <a:endParaRPr lang="en-US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algn="ctr"/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垂直行业</a:t>
            </a:r>
            <a:endParaRPr lang="en-US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algn="ctr"/>
            <a:endParaRPr lang="en-US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algn="ctr"/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62" name="文本框 58"/>
          <p:cNvSpPr txBox="1"/>
          <p:nvPr/>
        </p:nvSpPr>
        <p:spPr>
          <a:xfrm>
            <a:off x="1765301" y="5161669"/>
            <a:ext cx="160669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通用型应用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747632" y="1704511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600771" y="5839800"/>
            <a:ext cx="3260409" cy="519352"/>
            <a:chOff x="740744" y="5314428"/>
            <a:chExt cx="3345573" cy="629041"/>
          </a:xfrm>
        </p:grpSpPr>
        <p:grpSp>
          <p:nvGrpSpPr>
            <p:cNvPr id="65" name="组合 64"/>
            <p:cNvGrpSpPr/>
            <p:nvPr/>
          </p:nvGrpSpPr>
          <p:grpSpPr>
            <a:xfrm>
              <a:off x="907328" y="5314428"/>
              <a:ext cx="1180878" cy="629041"/>
              <a:chOff x="879603" y="5000238"/>
              <a:chExt cx="1180878" cy="524180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879603" y="5000239"/>
                <a:ext cx="199896" cy="52417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676907" y="5000238"/>
                <a:ext cx="383574" cy="52417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dirty="0">
                  <a:solidFill>
                    <a:schemeClr val="tx1"/>
                  </a:solidFill>
                  <a:latin typeface="Arial" panose="020B0604020202020204"/>
                  <a:ea typeface="华文中宋" panose="02010600040101010101" charset="-122"/>
                  <a:sym typeface="Arial" panose="020B0604020202020204"/>
                </a:endParaRPr>
              </a:p>
            </p:txBody>
          </p:sp>
          <p:cxnSp>
            <p:nvCxnSpPr>
              <p:cNvPr id="70" name="直接箭头连接符 69"/>
              <p:cNvCxnSpPr/>
              <p:nvPr/>
            </p:nvCxnSpPr>
            <p:spPr>
              <a:xfrm>
                <a:off x="1193800" y="5262328"/>
                <a:ext cx="393700" cy="0"/>
              </a:xfrm>
              <a:prstGeom prst="straightConnector1">
                <a:avLst/>
              </a:prstGeom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2"/>
            <p:cNvSpPr txBox="1"/>
            <p:nvPr/>
          </p:nvSpPr>
          <p:spPr>
            <a:xfrm>
              <a:off x="2134200" y="5441907"/>
              <a:ext cx="1952116" cy="3727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应用成熟度：低→高</a:t>
              </a:r>
              <a:endPara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40744" y="5388475"/>
              <a:ext cx="3345573" cy="44733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/>
              <a:endParaRPr lang="zh-CN" altLang="en-US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71" name="椭圆 70"/>
          <p:cNvSpPr/>
          <p:nvPr/>
        </p:nvSpPr>
        <p:spPr>
          <a:xfrm>
            <a:off x="4777077" y="1703373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9173068" y="3646237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201527" y="3000461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917343" y="4293482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032792" y="4329746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887872" y="1715757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157581" y="2331256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4971158" y="4110618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892373" y="2511323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6048646" y="3438580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9356297" y="4110618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8292824" y="3440320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5941119" y="2344983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210579" y="1685487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7104105" y="3623996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9784313" y="2196106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7534292" y="2777812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743852" y="2338946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745649" y="3034220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7445328" y="2460996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5926830" y="4311126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023363" y="2995987"/>
            <a:ext cx="184634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3833825" y="4249884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8154175" y="2966140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846549" y="3625595"/>
            <a:ext cx="349125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3651270" y="2973250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4729667" y="3659644"/>
            <a:ext cx="572796" cy="51935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 anchor="ctr">
            <a:spAutoFit/>
          </a:bodyPr>
          <a:lstStyle/>
          <a:p>
            <a:pPr algn="just"/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5G</a:t>
            </a:r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应用：</a:t>
            </a:r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AR/VR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cxnSp>
        <p:nvCxnSpPr>
          <p:cNvPr id="8" name="曲线连接符 7"/>
          <p:cNvCxnSpPr>
            <a:stCxn id="26" idx="2"/>
          </p:cNvCxnSpPr>
          <p:nvPr/>
        </p:nvCxnSpPr>
        <p:spPr>
          <a:xfrm rot="5400000" flipH="1" flipV="1">
            <a:off x="3029023" y="1169196"/>
            <a:ext cx="3817071" cy="5043148"/>
          </a:xfrm>
          <a:prstGeom prst="curvedConnector4">
            <a:avLst>
              <a:gd name="adj1" fmla="val 1276"/>
              <a:gd name="adj2" fmla="val 54335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704754" y="1818640"/>
            <a:ext cx="122767" cy="113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30427" y="2534073"/>
            <a:ext cx="122767" cy="113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1" name="文本框 29"/>
          <p:cNvSpPr txBox="1"/>
          <p:nvPr/>
        </p:nvSpPr>
        <p:spPr>
          <a:xfrm>
            <a:off x="5765647" y="2534073"/>
            <a:ext cx="1082348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游戏、社交</a:t>
            </a:r>
            <a:endParaRPr lang="zh-CN" altLang="en-US" sz="1400" b="1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2" name="文本框 30"/>
          <p:cNvSpPr txBox="1"/>
          <p:nvPr/>
        </p:nvSpPr>
        <p:spPr>
          <a:xfrm>
            <a:off x="6624167" y="1932093"/>
            <a:ext cx="1082348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直播、影视</a:t>
            </a:r>
            <a:endParaRPr lang="zh-CN" altLang="en-US" sz="1400" b="1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3" name="文本框 31"/>
          <p:cNvSpPr txBox="1"/>
          <p:nvPr/>
        </p:nvSpPr>
        <p:spPr>
          <a:xfrm>
            <a:off x="578856" y="1617344"/>
            <a:ext cx="546728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fontAlgn="auto">
              <a:buFont typeface="Wingdings" panose="05000000000000000000" charset="0"/>
              <a:buChar char="l"/>
            </a:pP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无锡在</a:t>
            </a: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“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最美乡村</a:t>
            </a: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”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阳山桃源村开展</a:t>
            </a: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5G+VR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全景赏桃花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marL="171450" indent="-171450" fontAlgn="auto">
              <a:buFont typeface="Wingdings" panose="05000000000000000000" charset="0"/>
              <a:buChar char="l"/>
            </a:pP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江西广电打造首台基于5G网络的超高清全景VR卫视春晚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marL="171450" indent="-171450" fontAlgn="auto">
              <a:buFont typeface="Wingdings" panose="05000000000000000000" charset="0"/>
              <a:buChar char="l"/>
            </a:pP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广州联通联合广东广播电视台</a:t>
            </a:r>
            <a:r>
              <a:rPr lang="zh-CN" altLang="en-US" sz="14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开展中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超广州德比足球赛直播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marL="171450" indent="-171450" fontAlgn="auto">
              <a:buFont typeface="Wingdings" panose="05000000000000000000" charset="0"/>
              <a:buChar char="l"/>
            </a:pP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4" name="文本框 32"/>
          <p:cNvSpPr txBox="1"/>
          <p:nvPr/>
        </p:nvSpPr>
        <p:spPr>
          <a:xfrm>
            <a:off x="5381324" y="3461173"/>
            <a:ext cx="543739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教育</a:t>
            </a:r>
            <a:endParaRPr lang="zh-CN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71534" y="3461173"/>
            <a:ext cx="122767" cy="113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445847" y="5064316"/>
            <a:ext cx="122767" cy="113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7" name="文本框 36"/>
          <p:cNvSpPr txBox="1"/>
          <p:nvPr/>
        </p:nvSpPr>
        <p:spPr>
          <a:xfrm>
            <a:off x="4296745" y="4788726"/>
            <a:ext cx="543739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工业</a:t>
            </a:r>
            <a:endParaRPr lang="zh-CN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8" name="文本框 37"/>
          <p:cNvSpPr txBox="1"/>
          <p:nvPr/>
        </p:nvSpPr>
        <p:spPr>
          <a:xfrm>
            <a:off x="7109496" y="2795683"/>
            <a:ext cx="45037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fontAlgn="auto">
              <a:buFont typeface="Wingdings" panose="05000000000000000000" charset="0"/>
              <a:buChar char="l"/>
            </a:pP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 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中移动与诺基亚合作在</a:t>
            </a: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2019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年世界移动大会上展示沉浸式VR游戏业务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9" name="文本框 38"/>
          <p:cNvSpPr txBox="1"/>
          <p:nvPr/>
        </p:nvSpPr>
        <p:spPr>
          <a:xfrm>
            <a:off x="578856" y="3619865"/>
            <a:ext cx="427397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fontAlgn="auto">
              <a:buFont typeface="Wingdings" panose="05000000000000000000" charset="0"/>
              <a:buChar char="l"/>
            </a:pP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中移动在成都利用5G+VR实现成都市泡桐树小学与凉山昭觉解放乡小学同上一堂课</a:t>
            </a:r>
            <a:endParaRPr lang="en-US" altLang="zh-CN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0" name="文本框 39"/>
          <p:cNvSpPr txBox="1"/>
          <p:nvPr/>
        </p:nvSpPr>
        <p:spPr>
          <a:xfrm>
            <a:off x="5765647" y="4531438"/>
            <a:ext cx="359573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fontAlgn="auto">
              <a:buFont typeface="Wingdings" panose="05000000000000000000" charset="0"/>
              <a:buChar char="l"/>
            </a:pPr>
            <a:r>
              <a:rPr lang="zh-CN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某制造企业开展</a:t>
            </a: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5G+VR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辅助装备业务，优化配线装配、插线等流程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marL="171450" indent="-171450" fontAlgn="auto">
              <a:buFont typeface="Wingdings" panose="05000000000000000000" charset="0"/>
              <a:buChar char="l"/>
            </a:pP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广西玉柴和中移动开展</a:t>
            </a:r>
            <a:r>
              <a:rPr lang="en-US" altLang="zh-CN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5G+VR</a:t>
            </a:r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原创远程运维指导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6" name="文本框 46"/>
          <p:cNvSpPr txBox="1"/>
          <p:nvPr/>
        </p:nvSpPr>
        <p:spPr>
          <a:xfrm>
            <a:off x="1978702" y="5291528"/>
            <a:ext cx="87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低</a:t>
            </a:r>
            <a:endParaRPr lang="zh-CN" altLang="en-US" sz="14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7" name="文本框 47"/>
          <p:cNvSpPr txBox="1"/>
          <p:nvPr/>
        </p:nvSpPr>
        <p:spPr>
          <a:xfrm>
            <a:off x="7402407" y="1365673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高</a:t>
            </a:r>
            <a:endParaRPr lang="zh-CN" altLang="en-US" sz="1400" b="1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5G</a:t>
            </a:r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应用：无人机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70734" y="1370810"/>
            <a:ext cx="9633920" cy="338563"/>
            <a:chOff x="1174736" y="6063191"/>
            <a:chExt cx="7225440" cy="292535"/>
          </a:xfrm>
        </p:grpSpPr>
        <p:sp>
          <p:nvSpPr>
            <p:cNvPr id="8" name="文本框 5"/>
            <p:cNvSpPr txBox="1"/>
            <p:nvPr/>
          </p:nvSpPr>
          <p:spPr>
            <a:xfrm>
              <a:off x="1174736" y="6082627"/>
              <a:ext cx="889863" cy="2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4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2018</a:t>
              </a:r>
              <a:r>
                <a:rPr lang="zh-CN" altLang="en-US" sz="14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2781364" y="6063198"/>
              <a:ext cx="95721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2020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4604175" y="6063191"/>
              <a:ext cx="1131877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2022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7193353" y="6063193"/>
              <a:ext cx="1206823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2025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1939403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2019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3" name="文本框 10"/>
            <p:cNvSpPr txBox="1"/>
            <p:nvPr/>
          </p:nvSpPr>
          <p:spPr>
            <a:xfrm>
              <a:off x="3677894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2021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5419837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2023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6292686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2024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49277" y="1820149"/>
            <a:ext cx="9262347" cy="555032"/>
            <a:chOff x="1272198" y="2339940"/>
            <a:chExt cx="6946760" cy="659021"/>
          </a:xfrm>
        </p:grpSpPr>
        <p:sp>
          <p:nvSpPr>
            <p:cNvPr id="18" name="箭头: 五边形 15"/>
            <p:cNvSpPr/>
            <p:nvPr/>
          </p:nvSpPr>
          <p:spPr>
            <a:xfrm>
              <a:off x="2463847" y="2724114"/>
              <a:ext cx="816886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农业植保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9" name="箭头: 五边形 16"/>
            <p:cNvSpPr/>
            <p:nvPr/>
          </p:nvSpPr>
          <p:spPr>
            <a:xfrm>
              <a:off x="3497210" y="2383902"/>
              <a:ext cx="816886" cy="28963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编队飞行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0" name="箭头: 五边形 17"/>
            <p:cNvSpPr/>
            <p:nvPr/>
          </p:nvSpPr>
          <p:spPr>
            <a:xfrm>
              <a:off x="2459474" y="2339940"/>
              <a:ext cx="816886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末端物流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1" name="箭头: 五边形 18"/>
            <p:cNvSpPr/>
            <p:nvPr/>
          </p:nvSpPr>
          <p:spPr>
            <a:xfrm>
              <a:off x="1278287" y="2383903"/>
              <a:ext cx="816886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娱乐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2" name="箭头: 五边形 19"/>
            <p:cNvSpPr/>
            <p:nvPr/>
          </p:nvSpPr>
          <p:spPr>
            <a:xfrm>
              <a:off x="1272198" y="2739761"/>
              <a:ext cx="816886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视频直播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" name="箭头: 五边形 20"/>
            <p:cNvSpPr/>
            <p:nvPr/>
          </p:nvSpPr>
          <p:spPr>
            <a:xfrm>
              <a:off x="4505134" y="2383903"/>
              <a:ext cx="816886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巡检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4" name="箭头: 五边形 21"/>
            <p:cNvSpPr/>
            <p:nvPr/>
          </p:nvSpPr>
          <p:spPr>
            <a:xfrm>
              <a:off x="3491670" y="2724113"/>
              <a:ext cx="816886" cy="274829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安防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5" name="箭头: 五边形 22"/>
            <p:cNvSpPr/>
            <p:nvPr/>
          </p:nvSpPr>
          <p:spPr>
            <a:xfrm>
              <a:off x="4508313" y="2724114"/>
              <a:ext cx="816886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救援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6" name="箭头: 五边形 23"/>
            <p:cNvSpPr/>
            <p:nvPr/>
          </p:nvSpPr>
          <p:spPr>
            <a:xfrm>
              <a:off x="5750255" y="2383904"/>
              <a:ext cx="1284013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自主飞行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7" name="箭头: 五边形 24"/>
            <p:cNvSpPr/>
            <p:nvPr/>
          </p:nvSpPr>
          <p:spPr>
            <a:xfrm>
              <a:off x="7157907" y="2383904"/>
              <a:ext cx="1061051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无间歇巡航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8" name="箭头: 五边形 25"/>
            <p:cNvSpPr/>
            <p:nvPr/>
          </p:nvSpPr>
          <p:spPr>
            <a:xfrm>
              <a:off x="5536136" y="2724114"/>
              <a:ext cx="1873901" cy="25920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探测、回巢、充电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254" y="2735705"/>
            <a:ext cx="8515515" cy="328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5G</a:t>
            </a:r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应用：智慧医疗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293" y="2540490"/>
            <a:ext cx="5462704" cy="357999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295802" y="3929949"/>
            <a:ext cx="2392881" cy="0"/>
          </a:xfrm>
          <a:prstGeom prst="line">
            <a:avLst/>
          </a:prstGeom>
          <a:ln w="22225">
            <a:solidFill>
              <a:srgbClr val="006666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47520" y="2835791"/>
            <a:ext cx="4241163" cy="1"/>
          </a:xfrm>
          <a:prstGeom prst="straightConnector1">
            <a:avLst/>
          </a:prstGeom>
          <a:ln w="22225">
            <a:solidFill>
              <a:srgbClr val="009494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519938" y="5196278"/>
            <a:ext cx="1168745" cy="0"/>
          </a:xfrm>
          <a:prstGeom prst="line">
            <a:avLst/>
          </a:prstGeom>
          <a:ln w="22225">
            <a:solidFill>
              <a:srgbClr val="009494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17196" y="6354101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无线医疗应用场景分类</a:t>
            </a:r>
            <a:endParaRPr lang="zh-CN" altLang="en-US" sz="1600" b="1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2" name="圆角矩形 22"/>
          <p:cNvSpPr/>
          <p:nvPr/>
        </p:nvSpPr>
        <p:spPr>
          <a:xfrm>
            <a:off x="6740857" y="2435560"/>
            <a:ext cx="5455204" cy="1032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zh-CN" altLang="en-US" b="1" dirty="0" smtClean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医疗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监测与护理类应用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，如无线监护、无线输液、移动护理和患者实时位置采集与监测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等</a:t>
            </a:r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3" name="圆角矩形 23"/>
          <p:cNvSpPr/>
          <p:nvPr/>
        </p:nvSpPr>
        <p:spPr>
          <a:xfrm>
            <a:off x="6740857" y="3609907"/>
            <a:ext cx="5455204" cy="13699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zh-CN" altLang="en-US" b="1" dirty="0" smtClean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医疗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诊断与指导类应用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，如实时调阅患者影像诊断信息的移动查房、采用医疗服务机器人的远程查房、远程实时会诊、应急救援指导、无线手术示教和无线专科诊断等。</a:t>
            </a:r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4" name="圆角矩形 24"/>
          <p:cNvSpPr/>
          <p:nvPr/>
        </p:nvSpPr>
        <p:spPr>
          <a:xfrm>
            <a:off x="6774491" y="5121872"/>
            <a:ext cx="5421571" cy="9802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zh-CN" altLang="en-US" b="1" dirty="0" smtClean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远程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操控类应用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，如远程机器人超声检查、远程机器人内窥镜检查和远程机器人手术。</a:t>
            </a:r>
            <a:endParaRPr lang="zh-CN" altLang="en-US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74724" y="1229285"/>
            <a:ext cx="115200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17" name="组合 16"/>
          <p:cNvGrpSpPr/>
          <p:nvPr/>
        </p:nvGrpSpPr>
        <p:grpSpPr>
          <a:xfrm>
            <a:off x="1869828" y="1607202"/>
            <a:ext cx="9637709" cy="528200"/>
            <a:chOff x="1278287" y="3945915"/>
            <a:chExt cx="7228282" cy="627160"/>
          </a:xfrm>
          <a:noFill/>
        </p:grpSpPr>
        <p:sp>
          <p:nvSpPr>
            <p:cNvPr id="18" name="箭头: 五边形 23"/>
            <p:cNvSpPr/>
            <p:nvPr/>
          </p:nvSpPr>
          <p:spPr>
            <a:xfrm>
              <a:off x="1278287" y="3945915"/>
              <a:ext cx="821052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患者定位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9" name="箭头: 五边形 24"/>
            <p:cNvSpPr/>
            <p:nvPr/>
          </p:nvSpPr>
          <p:spPr>
            <a:xfrm>
              <a:off x="1278287" y="4291374"/>
              <a:ext cx="1404597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无线输液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0" name="箭头: 五边形 32"/>
            <p:cNvSpPr/>
            <p:nvPr/>
          </p:nvSpPr>
          <p:spPr>
            <a:xfrm>
              <a:off x="2120957" y="3945915"/>
              <a:ext cx="936140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无线监护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1" name="箭头: 五边形 33"/>
            <p:cNvSpPr/>
            <p:nvPr/>
          </p:nvSpPr>
          <p:spPr>
            <a:xfrm>
              <a:off x="7173691" y="4313875"/>
              <a:ext cx="1332878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远程机器人手术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2" name="箭头: 五边形 34"/>
            <p:cNvSpPr/>
            <p:nvPr/>
          </p:nvSpPr>
          <p:spPr>
            <a:xfrm>
              <a:off x="3165692" y="3945915"/>
              <a:ext cx="821052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移动查房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" name="箭头: 五边形 35"/>
            <p:cNvSpPr/>
            <p:nvPr/>
          </p:nvSpPr>
          <p:spPr>
            <a:xfrm>
              <a:off x="2935737" y="4291374"/>
              <a:ext cx="1115594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无线专科诊断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4" name="箭头: 五边形 36"/>
            <p:cNvSpPr/>
            <p:nvPr/>
          </p:nvSpPr>
          <p:spPr>
            <a:xfrm>
              <a:off x="4095340" y="3945915"/>
              <a:ext cx="934130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应急救援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5" name="箭头: 五边形 37"/>
            <p:cNvSpPr/>
            <p:nvPr/>
          </p:nvSpPr>
          <p:spPr>
            <a:xfrm>
              <a:off x="4324342" y="4291374"/>
              <a:ext cx="1160251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远程实时会诊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6" name="箭头: 五边形 38"/>
            <p:cNvSpPr/>
            <p:nvPr/>
          </p:nvSpPr>
          <p:spPr>
            <a:xfrm>
              <a:off x="5250170" y="3945915"/>
              <a:ext cx="1126983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远程手术示教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7" name="箭头: 五边形 39"/>
            <p:cNvSpPr/>
            <p:nvPr/>
          </p:nvSpPr>
          <p:spPr>
            <a:xfrm>
              <a:off x="6803661" y="3966045"/>
              <a:ext cx="1332877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远程机器人超声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8" name="箭头: 五边形 40"/>
            <p:cNvSpPr/>
            <p:nvPr/>
          </p:nvSpPr>
          <p:spPr>
            <a:xfrm>
              <a:off x="5791674" y="4291374"/>
              <a:ext cx="970250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机器人查房</a:t>
              </a:r>
              <a:endParaRPr lang="zh-CN" altLang="en-US" sz="1600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29" name="灯片编号占位符 1"/>
          <p:cNvSpPr txBox="1"/>
          <p:nvPr/>
        </p:nvSpPr>
        <p:spPr>
          <a:xfrm>
            <a:off x="9347200" y="637922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F2A7D-D988-4140-8D70-57D1751483C3}" type="slidenum">
              <a:rPr lang="zh-CN" altLang="en-US" sz="1865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</a:fld>
            <a:endParaRPr lang="zh-CN" altLang="en-US" sz="1865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70734" y="1153455"/>
            <a:ext cx="9633920" cy="338563"/>
            <a:chOff x="1174736" y="6063191"/>
            <a:chExt cx="7225440" cy="292535"/>
          </a:xfrm>
        </p:grpSpPr>
        <p:sp>
          <p:nvSpPr>
            <p:cNvPr id="31" name="文本框 5"/>
            <p:cNvSpPr txBox="1"/>
            <p:nvPr/>
          </p:nvSpPr>
          <p:spPr>
            <a:xfrm>
              <a:off x="1174736" y="6082627"/>
              <a:ext cx="889863" cy="2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4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2018</a:t>
              </a:r>
              <a:r>
                <a:rPr lang="zh-CN" altLang="en-US" sz="14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4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2" name="文本框 6"/>
            <p:cNvSpPr txBox="1"/>
            <p:nvPr/>
          </p:nvSpPr>
          <p:spPr>
            <a:xfrm>
              <a:off x="2781364" y="6063198"/>
              <a:ext cx="95721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2020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4604175" y="6063191"/>
              <a:ext cx="1131877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2022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7193353" y="6063193"/>
              <a:ext cx="1206823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2025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5" name="文本框 9"/>
            <p:cNvSpPr txBox="1"/>
            <p:nvPr/>
          </p:nvSpPr>
          <p:spPr>
            <a:xfrm>
              <a:off x="1939403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2019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6" name="文本框 10"/>
            <p:cNvSpPr txBox="1"/>
            <p:nvPr/>
          </p:nvSpPr>
          <p:spPr>
            <a:xfrm>
              <a:off x="3677894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2021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7" name="文本框 11"/>
            <p:cNvSpPr txBox="1"/>
            <p:nvPr/>
          </p:nvSpPr>
          <p:spPr>
            <a:xfrm>
              <a:off x="5419837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2023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38" name="文本框 12"/>
            <p:cNvSpPr txBox="1"/>
            <p:nvPr/>
          </p:nvSpPr>
          <p:spPr>
            <a:xfrm>
              <a:off x="6292686" y="6063193"/>
              <a:ext cx="1021726" cy="29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2024</a:t>
              </a:r>
              <a:r>
                <a:rPr lang="zh-CN" altLang="en-US" sz="1600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469921" y="2488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5G</a:t>
            </a:r>
            <a:r>
              <a:rPr kumimoji="1" lang="zh-CN" altLang="en-US" sz="2400" b="1" dirty="0" smtClean="0">
                <a:latin typeface="Arial" panose="020B0604020202020204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应用：工业互联网</a:t>
            </a:r>
            <a:endParaRPr kumimoji="1" lang="zh-CN" altLang="en-US" sz="2400" b="1" dirty="0">
              <a:latin typeface="Arial" panose="020B0604020202020204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73100" y="600157"/>
            <a:ext cx="685800" cy="154586"/>
            <a:chOff x="6299200" y="3789363"/>
            <a:chExt cx="4764904" cy="1074058"/>
          </a:xfrm>
        </p:grpSpPr>
        <p:sp>
          <p:nvSpPr>
            <p:cNvPr id="4" name="椭圆 3"/>
            <p:cNvSpPr/>
            <p:nvPr/>
          </p:nvSpPr>
          <p:spPr>
            <a:xfrm>
              <a:off x="6299200" y="3789363"/>
              <a:ext cx="1074058" cy="1074058"/>
            </a:xfrm>
            <a:prstGeom prst="ellipse">
              <a:avLst/>
            </a:prstGeom>
            <a:solidFill>
              <a:srgbClr val="E93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144624" y="3789363"/>
              <a:ext cx="1074056" cy="1074058"/>
            </a:xfrm>
            <a:prstGeom prst="ellipse">
              <a:avLst/>
            </a:prstGeom>
            <a:solidFill>
              <a:srgbClr val="26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990048" y="3789363"/>
              <a:ext cx="1074056" cy="1074058"/>
            </a:xfrm>
            <a:prstGeom prst="ellipse">
              <a:avLst/>
            </a:prstGeom>
            <a:solidFill>
              <a:srgbClr val="F3A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403028" y="1524165"/>
            <a:ext cx="115200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1303226" y="1100983"/>
            <a:ext cx="9633920" cy="379656"/>
            <a:chOff x="1174736" y="6063214"/>
            <a:chExt cx="7225440" cy="328043"/>
          </a:xfrm>
        </p:grpSpPr>
        <p:sp>
          <p:nvSpPr>
            <p:cNvPr id="9" name="文本框 3"/>
            <p:cNvSpPr txBox="1"/>
            <p:nvPr/>
          </p:nvSpPr>
          <p:spPr>
            <a:xfrm>
              <a:off x="1174736" y="6063214"/>
              <a:ext cx="889863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2018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0" name="文本框 4"/>
            <p:cNvSpPr txBox="1"/>
            <p:nvPr/>
          </p:nvSpPr>
          <p:spPr>
            <a:xfrm>
              <a:off x="2781364" y="6063214"/>
              <a:ext cx="957216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2020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4604175" y="6063214"/>
              <a:ext cx="1131877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2022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7193353" y="6063214"/>
              <a:ext cx="1206823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2025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3" name="文本框 7"/>
            <p:cNvSpPr txBox="1"/>
            <p:nvPr/>
          </p:nvSpPr>
          <p:spPr>
            <a:xfrm>
              <a:off x="1939403" y="6063214"/>
              <a:ext cx="1021726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2019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4" name="文本框 8"/>
            <p:cNvSpPr txBox="1"/>
            <p:nvPr/>
          </p:nvSpPr>
          <p:spPr>
            <a:xfrm>
              <a:off x="3677894" y="6063214"/>
              <a:ext cx="1021726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2021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5419837" y="6063214"/>
              <a:ext cx="1021726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2023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6292686" y="6063214"/>
              <a:ext cx="1021726" cy="32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2024</a:t>
              </a:r>
              <a:r>
                <a:rPr lang="zh-CN" altLang="en-US" sz="1865" b="1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年</a:t>
              </a:r>
              <a:endParaRPr lang="zh-CN" altLang="en-US" sz="1865" b="1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20655" y="1706142"/>
            <a:ext cx="9679351" cy="504828"/>
            <a:chOff x="1278287" y="3163503"/>
            <a:chExt cx="7259513" cy="599411"/>
          </a:xfrm>
          <a:noFill/>
        </p:grpSpPr>
        <p:sp>
          <p:nvSpPr>
            <p:cNvPr id="19" name="箭头: 五边形 14"/>
            <p:cNvSpPr/>
            <p:nvPr/>
          </p:nvSpPr>
          <p:spPr>
            <a:xfrm>
              <a:off x="1369001" y="3503714"/>
              <a:ext cx="1959978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智能化仓储物流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0" name="箭头: 五边形 15"/>
            <p:cNvSpPr/>
            <p:nvPr/>
          </p:nvSpPr>
          <p:spPr>
            <a:xfrm>
              <a:off x="1278287" y="3163503"/>
              <a:ext cx="1581925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工业无线相机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1" name="箭头: 五边形 16"/>
            <p:cNvSpPr/>
            <p:nvPr/>
          </p:nvSpPr>
          <p:spPr>
            <a:xfrm>
              <a:off x="3081026" y="3171563"/>
              <a:ext cx="810490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远程监控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2" name="箭头: 五边形 17"/>
            <p:cNvSpPr/>
            <p:nvPr/>
          </p:nvSpPr>
          <p:spPr>
            <a:xfrm>
              <a:off x="4268661" y="3163503"/>
              <a:ext cx="1665947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远程辅助和协同设计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3" name="箭头: 五边形 18"/>
            <p:cNvSpPr/>
            <p:nvPr/>
          </p:nvSpPr>
          <p:spPr>
            <a:xfrm>
              <a:off x="3497660" y="3503714"/>
              <a:ext cx="1752428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设备远程维护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4" name="箭头: 五边形 19"/>
            <p:cNvSpPr/>
            <p:nvPr/>
          </p:nvSpPr>
          <p:spPr>
            <a:xfrm>
              <a:off x="6603675" y="3163504"/>
              <a:ext cx="1934125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云化机器人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  <p:sp>
          <p:nvSpPr>
            <p:cNvPr id="25" name="箭头: 五边形 20"/>
            <p:cNvSpPr/>
            <p:nvPr/>
          </p:nvSpPr>
          <p:spPr>
            <a:xfrm>
              <a:off x="5511050" y="3503714"/>
              <a:ext cx="1873901" cy="259200"/>
            </a:xfrm>
            <a:prstGeom prst="homePlate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zh-CN" altLang="en-US" sz="1600" kern="0" dirty="0">
                  <a:latin typeface="Arial" panose="020B0604020202020204"/>
                  <a:ea typeface="华文中宋" panose="02010600040101010101" charset="-122"/>
                  <a:sym typeface="Arial" panose="020B0604020202020204"/>
                </a:rPr>
                <a:t>远程自动化控制</a:t>
              </a:r>
              <a:endParaRPr lang="zh-CN" altLang="en-US" sz="1335" kern="0" dirty="0">
                <a:latin typeface="Arial" panose="020B0604020202020204"/>
                <a:ea typeface="华文中宋" panose="02010600040101010101" charset="-122"/>
                <a:sym typeface="Arial" panose="020B0604020202020204"/>
              </a:endParaRPr>
            </a:p>
          </p:txBody>
        </p:sp>
      </p:grpSp>
      <p:sp>
        <p:nvSpPr>
          <p:cNvPr id="27" name="object 5"/>
          <p:cNvSpPr txBox="1"/>
          <p:nvPr/>
        </p:nvSpPr>
        <p:spPr>
          <a:xfrm>
            <a:off x="1093293" y="2848133"/>
            <a:ext cx="2977034" cy="265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145" marR="6985" indent="-381000">
              <a:lnSpc>
                <a:spcPct val="154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生产智能化</a:t>
            </a:r>
            <a:r>
              <a: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、协同化及服务化</a:t>
            </a:r>
            <a:r>
              <a:rPr lang="zh-CN" altLang="en-US" sz="16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的探索成为关注的焦点。</a:t>
            </a:r>
            <a:endParaRPr lang="en-US" altLang="zh-CN" sz="16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marL="398145" marR="6985" indent="-381000">
              <a:lnSpc>
                <a:spcPct val="154000"/>
              </a:lnSpc>
              <a:buFont typeface="Arial" panose="020B0604020202020204" pitchFamily="34" charset="0"/>
              <a:buChar char="•"/>
            </a:pPr>
            <a:endParaRPr lang="en-US" altLang="zh-CN" sz="1600" b="1" dirty="0" smtClean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  <a:p>
            <a:pPr marL="398145" marR="6985" indent="-381000">
              <a:lnSpc>
                <a:spcPct val="154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工业</a:t>
            </a:r>
            <a:r>
              <a: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无线相机、工业</a:t>
            </a:r>
            <a:r>
              <a:rPr lang="en-US" altLang="zh-CN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AR</a:t>
            </a:r>
            <a:r>
              <a: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、</a:t>
            </a:r>
            <a:r>
              <a:rPr lang="en-US" altLang="zh-CN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AGV</a:t>
            </a:r>
            <a:r>
              <a:rPr lang="zh-CN" altLang="en-US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工业控制、无线机器人、无线</a:t>
            </a:r>
            <a:r>
              <a:rPr lang="en-US" altLang="zh-CN" sz="1600" b="1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PLC</a:t>
            </a:r>
            <a:r>
              <a:rPr lang="zh-CN" altLang="en-US" sz="16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这</a:t>
            </a:r>
            <a:r>
              <a:rPr lang="en-US" altLang="zh-CN" sz="16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5</a:t>
            </a:r>
            <a:r>
              <a:rPr lang="zh-CN" altLang="en-US" sz="1600" dirty="0">
                <a:latin typeface="Arial" panose="020B0604020202020204"/>
                <a:ea typeface="华文中宋" panose="02010600040101010101" charset="-122"/>
                <a:sym typeface="Arial" panose="020B0604020202020204"/>
              </a:rPr>
              <a:t>种创新应用成为主要探索方向。</a:t>
            </a:r>
            <a:endParaRPr lang="zh-CN" altLang="en-US" sz="1600" dirty="0"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28" name="灯片编号占位符 1"/>
          <p:cNvSpPr txBox="1"/>
          <p:nvPr/>
        </p:nvSpPr>
        <p:spPr>
          <a:xfrm>
            <a:off x="9347200" y="648415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6F2A7D-D988-4140-8D70-57D1751483C3}" type="slidenum">
              <a:rPr lang="zh-CN" altLang="en-US" sz="1865">
                <a:solidFill>
                  <a:schemeClr val="tx1"/>
                </a:solidFill>
                <a:latin typeface="Arial" panose="020B0604020202020204"/>
                <a:ea typeface="华文中宋" panose="02010600040101010101" charset="-122"/>
                <a:sym typeface="Arial" panose="020B0604020202020204"/>
              </a:rPr>
            </a:fld>
            <a:endParaRPr lang="zh-CN" altLang="en-US" sz="1865" dirty="0">
              <a:solidFill>
                <a:schemeClr val="tx1"/>
              </a:solidFill>
              <a:latin typeface="Arial" panose="020B0604020202020204"/>
              <a:ea typeface="华文中宋" panose="02010600040101010101" charset="-122"/>
              <a:sym typeface="Arial" panose="020B06040202020202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793" y="2660535"/>
            <a:ext cx="5862976" cy="3993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3210</Words>
  <Application>WPS 演示</Application>
  <PresentationFormat>自定义</PresentationFormat>
  <Paragraphs>615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Arial</vt:lpstr>
      <vt:lpstr>华文中宋</vt:lpstr>
      <vt:lpstr>微软雅黑</vt:lpstr>
      <vt:lpstr>方正书宋_GBK</vt:lpstr>
      <vt:lpstr>Times New Roman</vt:lpstr>
      <vt:lpstr>Wingdings</vt:lpstr>
      <vt:lpstr>Calibri</vt:lpstr>
      <vt:lpstr>Arial Unicode MS</vt:lpstr>
      <vt:lpstr>等线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</cp:lastModifiedBy>
  <cp:revision>2633</cp:revision>
  <dcterms:created xsi:type="dcterms:W3CDTF">2017-10-17T10:06:00Z</dcterms:created>
  <dcterms:modified xsi:type="dcterms:W3CDTF">2019-12-03T01:04:24Z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2052-10.1.0.6689</vt:lpwstr>
  </property>
</Properties>
</file>