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0" r:id="rId5"/>
    <p:sldId id="269" r:id="rId6"/>
    <p:sldId id="296" r:id="rId7"/>
    <p:sldId id="297" r:id="rId8"/>
    <p:sldId id="299" r:id="rId9"/>
    <p:sldId id="300" r:id="rId10"/>
  </p:sldIdLst>
  <p:sldSz cx="9186545" cy="5205730"/>
  <p:notesSz cx="6858000" cy="9144000"/>
  <p:custDataLst>
    <p:tags r:id="rId14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jpeg"/><Relationship Id="rId8" Type="http://schemas.openxmlformats.org/officeDocument/2006/relationships/image" Target="../media/image9.jpeg"/><Relationship Id="rId7" Type="http://schemas.openxmlformats.org/officeDocument/2006/relationships/image" Target="../media/image8.jpeg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0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7.jpeg"/><Relationship Id="rId1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7329805" y="154940"/>
            <a:ext cx="1584960" cy="60350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 algn="r"/>
            <a:r>
              <a:rPr lang="zh-TW" sz="1800" b="1">
                <a:solidFill>
                  <a:srgbClr val="1F497D"/>
                </a:solidFill>
                <a:latin typeface="微软雅黑" panose="020B0503020204020204" charset="-122"/>
                <a:ea typeface="微软雅黑" panose="020B0503020204020204" charset="-122"/>
              </a:rPr>
              <a:t>中</a:t>
            </a:r>
            <a:r>
              <a:rPr lang="zh-CN" altLang="zh-TW" sz="1800" b="1">
                <a:solidFill>
                  <a:srgbClr val="1F497D"/>
                </a:solidFill>
                <a:latin typeface="微软雅黑" panose="020B0503020204020204" charset="-122"/>
                <a:ea typeface="微软雅黑" panose="020B0503020204020204" charset="-122"/>
              </a:rPr>
              <a:t>核</a:t>
            </a:r>
            <a:r>
              <a:rPr lang="zh-TW" sz="1800" b="1">
                <a:solidFill>
                  <a:srgbClr val="1F497D"/>
                </a:solidFill>
                <a:latin typeface="微软雅黑" panose="020B0503020204020204" charset="-122"/>
                <a:ea typeface="微软雅黑" panose="020B0503020204020204" charset="-122"/>
              </a:rPr>
              <a:t>集团</a:t>
            </a:r>
            <a:endParaRPr lang="zh-TW" sz="1800" b="1">
              <a:solidFill>
                <a:srgbClr val="1F497D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indent="0" algn="r">
              <a:lnSpc>
                <a:spcPct val="75000"/>
              </a:lnSpc>
            </a:pPr>
            <a:r>
              <a:rPr lang="en-US" sz="2100" b="1">
                <a:solidFill>
                  <a:srgbClr val="1F497D"/>
                </a:solidFill>
                <a:latin typeface="Arial" panose="020B0604020202020204"/>
              </a:rPr>
              <a:t>CNNC</a:t>
            </a:r>
            <a:endParaRPr lang="en-US" sz="2100" b="1">
              <a:solidFill>
                <a:srgbClr val="1F497D"/>
              </a:solidFill>
              <a:latin typeface="Arial" panose="020B06040202020202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06095" y="1298575"/>
            <a:ext cx="7687310" cy="1815465"/>
          </a:xfrm>
          <a:prstGeom prst="rect">
            <a:avLst/>
          </a:prstGeom>
          <a:solidFill>
            <a:srgbClr val="B70005"/>
          </a:solidFill>
        </p:spPr>
        <p:txBody>
          <a:bodyPr lIns="0" tIns="0" rIns="0" bIns="0">
            <a:noAutofit/>
          </a:bodyPr>
          <a:p>
            <a:pPr indent="0" algn="ctr"/>
            <a:endParaRPr lang="zh-TW" sz="4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indent="0" algn="ctr"/>
            <a:r>
              <a:rPr lang="zh-TW" sz="4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党建联建有力保障重大工程建设</a:t>
            </a:r>
            <a:endParaRPr lang="zh-TW" sz="4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81049" y="2818892"/>
            <a:ext cx="6230112" cy="219456"/>
          </a:xfrm>
          <a:prstGeom prst="rect">
            <a:avLst/>
          </a:prstGeom>
          <a:solidFill>
            <a:srgbClr val="B70005"/>
          </a:solidFill>
        </p:spPr>
        <p:txBody>
          <a:bodyPr wrap="none" lIns="0" tIns="0" rIns="0" bIns="0">
            <a:noAutofit/>
          </a:bodyPr>
          <a:p>
            <a:pPr indent="0" algn="ctr"/>
            <a:r>
              <a:rPr lang="zh-TW" sz="14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中核集团重大工程党建联建的探索与实践</a:t>
            </a:r>
            <a:endParaRPr lang="zh-TW" sz="14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60976" y="3401568"/>
            <a:ext cx="1435608" cy="21945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zh-TW" sz="1500">
                <a:solidFill>
                  <a:srgbClr val="7F7F7F"/>
                </a:solidFill>
                <a:latin typeface="MingLiU"/>
                <a:ea typeface="MingLiU"/>
              </a:rPr>
              <a:t>汇报人：李雄飞</a:t>
            </a:r>
            <a:endParaRPr lang="zh-TW" sz="1500">
              <a:solidFill>
                <a:srgbClr val="7F7F7F"/>
              </a:solidFill>
              <a:latin typeface="MingLiU"/>
              <a:ea typeface="MingLiU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196328" y="3413760"/>
            <a:ext cx="1207008" cy="19507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 algn="ctr"/>
            <a:r>
              <a:rPr lang="zh-TW" sz="1400">
                <a:solidFill>
                  <a:srgbClr val="7F7F7F"/>
                </a:solidFill>
                <a:latin typeface="Microsoft JhengHei" panose="020B0604030504040204" charset="-120"/>
                <a:ea typeface="Microsoft JhengHei" panose="020B0604030504040204" charset="-120"/>
              </a:rPr>
              <a:t>时间：</a:t>
            </a:r>
            <a:r>
              <a:rPr lang="en-US" sz="1500">
                <a:solidFill>
                  <a:srgbClr val="7F7F7F"/>
                </a:solidFill>
                <a:latin typeface="Times New Roman" panose="02020603050405020304"/>
              </a:rPr>
              <a:t>2023.07</a:t>
            </a:r>
            <a:endParaRPr lang="en-US" sz="1500">
              <a:solidFill>
                <a:srgbClr val="7F7F7F"/>
              </a:solidFill>
              <a:latin typeface="Times New Roman" panose="02020603050405020304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60704" y="0"/>
            <a:ext cx="2807208" cy="4599432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999744" y="3026664"/>
            <a:ext cx="1764792" cy="29260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2500">
                <a:solidFill>
                  <a:srgbClr val="B60005"/>
                </a:solidFill>
                <a:latin typeface="微软雅黑" panose="020B0503020204020204" charset="-122"/>
              </a:rPr>
              <a:t>CONTENTS</a:t>
            </a:r>
            <a:endParaRPr lang="en-US" sz="2500">
              <a:solidFill>
                <a:srgbClr val="B60005"/>
              </a:solidFill>
              <a:latin typeface="微软雅黑" panose="020B050302020402020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474464" y="1328928"/>
            <a:ext cx="3980688" cy="258470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2520"/>
              </a:spcAft>
            </a:pPr>
            <a:r>
              <a:rPr lang="zh-TW" sz="1800" b="1">
                <a:latin typeface="微软雅黑" panose="020B0503020204020204" charset="-122"/>
                <a:ea typeface="微软雅黑" panose="020B0503020204020204" charset="-122"/>
              </a:rPr>
              <a:t>为什么开展重大工程党建联建</a:t>
            </a:r>
            <a:endParaRPr lang="zh-TW" sz="1800" b="1">
              <a:latin typeface="微软雅黑" panose="020B0503020204020204" charset="-122"/>
              <a:ea typeface="微软雅黑" panose="020B0503020204020204" charset="-122"/>
            </a:endParaRPr>
          </a:p>
          <a:p>
            <a:pPr indent="0">
              <a:spcAft>
                <a:spcPts val="2800"/>
              </a:spcAft>
            </a:pPr>
            <a:r>
              <a:rPr lang="zh-TW" sz="1800" b="1">
                <a:latin typeface="微软雅黑" panose="020B0503020204020204" charset="-122"/>
                <a:ea typeface="微软雅黑" panose="020B0503020204020204" charset="-122"/>
              </a:rPr>
              <a:t>重大工程党建联建如何做</a:t>
            </a:r>
            <a:endParaRPr lang="zh-TW" sz="1800" b="1">
              <a:latin typeface="微软雅黑" panose="020B0503020204020204" charset="-122"/>
              <a:ea typeface="微软雅黑" panose="020B0503020204020204" charset="-122"/>
            </a:endParaRPr>
          </a:p>
          <a:p>
            <a:pPr indent="0"/>
            <a:r>
              <a:rPr lang="zh-TW" sz="1800" b="1">
                <a:latin typeface="微软雅黑" panose="020B0503020204020204" charset="-122"/>
                <a:ea typeface="微软雅黑" panose="020B0503020204020204" charset="-122"/>
              </a:rPr>
              <a:t>重大工程党建联建的成效与体会</a:t>
            </a:r>
            <a:endParaRPr lang="zh-TW" sz="1800" b="1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865505" y="1755775"/>
            <a:ext cx="7638415" cy="1114425"/>
          </a:xfrm>
          <a:prstGeom prst="rect">
            <a:avLst/>
          </a:prstGeom>
          <a:solidFill>
            <a:srgbClr val="B70005"/>
          </a:solidFill>
        </p:spPr>
        <p:txBody>
          <a:bodyPr wrap="none" lIns="0" tIns="0" rIns="0" bIns="0">
            <a:noAutofit/>
          </a:bodyPr>
          <a:p>
            <a:pPr indent="0" algn="just"/>
            <a:r>
              <a:rPr lang="zh-CN" sz="7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01 </a:t>
            </a:r>
            <a:r>
              <a:rPr lang="zh-TW"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为什么开展重大工程党建联建</a:t>
            </a:r>
            <a:endParaRPr lang="zh-TW" sz="36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865505" y="1755775"/>
            <a:ext cx="6724015" cy="1266190"/>
          </a:xfrm>
          <a:prstGeom prst="rect">
            <a:avLst/>
          </a:prstGeom>
          <a:solidFill>
            <a:srgbClr val="B70005"/>
          </a:solidFill>
        </p:spPr>
        <p:txBody>
          <a:bodyPr wrap="none" lIns="0" tIns="0" rIns="0" bIns="0">
            <a:noAutofit/>
          </a:bodyPr>
          <a:p>
            <a:pPr indent="419100" algn="just"/>
            <a:r>
              <a:rPr lang="zh-CN" sz="7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02</a:t>
            </a:r>
            <a:r>
              <a:rPr lang="zh-TW"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重大工程党建联建如何做</a:t>
            </a:r>
            <a:endParaRPr lang="zh-TW" sz="36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865505" y="1755775"/>
            <a:ext cx="7891145" cy="1087120"/>
          </a:xfrm>
          <a:prstGeom prst="rect">
            <a:avLst/>
          </a:prstGeom>
          <a:solidFill>
            <a:srgbClr val="B70005"/>
          </a:solidFill>
        </p:spPr>
        <p:txBody>
          <a:bodyPr wrap="none" lIns="0" tIns="0" rIns="0" bIns="0">
            <a:noAutofit/>
          </a:bodyPr>
          <a:p>
            <a:pPr indent="0"/>
            <a:r>
              <a:rPr lang="zh-CN" sz="7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03</a:t>
            </a:r>
            <a:r>
              <a:rPr lang="zh-TW"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重大工程党建联建的成效与体会</a:t>
            </a:r>
            <a:endParaRPr lang="zh-TW" sz="36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23176" y="1167384"/>
            <a:ext cx="167640" cy="40538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6224" y="1703832"/>
            <a:ext cx="164592" cy="40538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23176" y="2258568"/>
            <a:ext cx="167640" cy="40538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6224" y="2795016"/>
            <a:ext cx="164592" cy="4053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7144" y="3752088"/>
            <a:ext cx="6086856" cy="138074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256" y="1399032"/>
            <a:ext cx="816864" cy="3322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8088" y="1737360"/>
            <a:ext cx="298704" cy="57607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" y="3233928"/>
            <a:ext cx="3051048" cy="188366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35096" y="1243584"/>
            <a:ext cx="374904" cy="33528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35096" y="1780032"/>
            <a:ext cx="374904" cy="33528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35096" y="2334768"/>
            <a:ext cx="374904" cy="1356360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4578096" y="1252728"/>
            <a:ext cx="1840992" cy="26212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zh-TW" sz="1800" b="1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</a:rPr>
              <a:t>政治站位明显提高</a:t>
            </a:r>
            <a:endParaRPr lang="zh-TW" sz="1800" b="1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581144" y="1789176"/>
            <a:ext cx="1856232" cy="26212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 algn="ctr"/>
            <a:r>
              <a:rPr lang="zh-TW" sz="1800" b="1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</a:rPr>
              <a:t>工程进度全面提前</a:t>
            </a:r>
            <a:endParaRPr lang="zh-TW" sz="1800" b="1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587240" y="2343912"/>
            <a:ext cx="1859280" cy="26212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zh-TW" sz="1800" b="1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</a:rPr>
              <a:t>创新成效大量显现</a:t>
            </a:r>
            <a:endParaRPr lang="zh-TW" sz="1800" b="1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593336" y="2880360"/>
            <a:ext cx="1859280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zh-TW" sz="1800" b="1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</a:rPr>
              <a:t>人才队伍不断建强</a:t>
            </a:r>
            <a:endParaRPr lang="zh-TW" sz="1800" b="1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608576" y="3429000"/>
            <a:ext cx="1862328" cy="26212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 algn="ctr"/>
            <a:r>
              <a:rPr lang="zh-TW" sz="1800" b="1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</a:rPr>
              <a:t>精神风貌显著提振</a:t>
            </a:r>
            <a:endParaRPr lang="zh-TW" sz="1800" b="1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950976" y="2151888"/>
            <a:ext cx="984504" cy="554736"/>
          </a:xfrm>
          <a:prstGeom prst="rect">
            <a:avLst/>
          </a:prstGeom>
          <a:solidFill>
            <a:srgbClr val="C50F10"/>
          </a:solidFill>
        </p:spPr>
        <p:txBody>
          <a:bodyPr lIns="0" tIns="0" rIns="0" bIns="0">
            <a:noAutofit/>
          </a:bodyPr>
          <a:p>
            <a:pPr indent="0" algn="ctr">
              <a:lnSpc>
                <a:spcPts val="2255"/>
              </a:lnSpc>
            </a:pPr>
            <a:r>
              <a:rPr lang="zh-TW" sz="2600">
                <a:solidFill>
                  <a:srgbClr val="FAEBA7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重</a:t>
            </a:r>
            <a:r>
              <a:rPr lang="zh-TW" sz="2600">
                <a:solidFill>
                  <a:srgbClr val="F8D77B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大工程</a:t>
            </a:r>
            <a:r>
              <a:rPr lang="zh-TW" sz="1600">
                <a:solidFill>
                  <a:srgbClr val="F8D77B"/>
                </a:solidFill>
                <a:latin typeface="Wingdings" panose="05000000000000000000"/>
                <a:ea typeface="Wingdings" panose="05000000000000000000"/>
              </a:rPr>
              <a:t> </a:t>
            </a:r>
            <a:r>
              <a:rPr lang="zh-TW" sz="2600">
                <a:solidFill>
                  <a:srgbClr val="FAEBA7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党</a:t>
            </a:r>
            <a:r>
              <a:rPr lang="zh-TW" sz="2600">
                <a:solidFill>
                  <a:srgbClr val="F8D77B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建联建</a:t>
            </a:r>
            <a:endParaRPr lang="zh-TW" sz="2600">
              <a:solidFill>
                <a:srgbClr val="F8D77B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07848" y="222504"/>
            <a:ext cx="1923288" cy="28956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2000" b="1">
                <a:latin typeface="微软雅黑" panose="020B0503020204020204" charset="-122"/>
              </a:rPr>
              <a:t>1.</a:t>
            </a:r>
            <a:r>
              <a:rPr lang="zh-TW" sz="2000" b="1">
                <a:latin typeface="微软雅黑" panose="020B0503020204020204" charset="-122"/>
                <a:ea typeface="微软雅黑" panose="020B0503020204020204" charset="-122"/>
              </a:rPr>
              <a:t>从工作成效看</a:t>
            </a:r>
            <a:endParaRPr lang="zh-TW" sz="2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940040" y="82296"/>
            <a:ext cx="944880" cy="25298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 algn="ctr"/>
            <a:r>
              <a:rPr lang="zh-TW" sz="1800" b="1">
                <a:solidFill>
                  <a:srgbClr val="0250A3"/>
                </a:solidFill>
                <a:latin typeface="微软雅黑" panose="020B0503020204020204" charset="-122"/>
                <a:ea typeface="微软雅黑" panose="020B0503020204020204" charset="-122"/>
              </a:rPr>
              <a:t>中</a:t>
            </a:r>
            <a:r>
              <a:rPr lang="zh-CN" altLang="zh-TW" sz="1800" b="1">
                <a:solidFill>
                  <a:srgbClr val="0250A3"/>
                </a:solidFill>
                <a:latin typeface="微软雅黑" panose="020B0503020204020204" charset="-122"/>
                <a:ea typeface="微软雅黑" panose="020B0503020204020204" charset="-122"/>
              </a:rPr>
              <a:t>核</a:t>
            </a:r>
            <a:r>
              <a:rPr lang="zh-TW" sz="1800" b="1">
                <a:solidFill>
                  <a:srgbClr val="0250A3"/>
                </a:solidFill>
                <a:latin typeface="微软雅黑" panose="020B0503020204020204" charset="-122"/>
                <a:ea typeface="微软雅黑" panose="020B0503020204020204" charset="-122"/>
              </a:rPr>
              <a:t>集团</a:t>
            </a:r>
            <a:endParaRPr lang="zh-TW" sz="1800" b="1">
              <a:solidFill>
                <a:srgbClr val="0250A3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943088" y="353568"/>
            <a:ext cx="941832" cy="23469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 algn="r"/>
            <a:r>
              <a:rPr lang="en-US" sz="2100" b="1">
                <a:solidFill>
                  <a:srgbClr val="0250A3"/>
                </a:solidFill>
                <a:latin typeface="Arial" panose="020B0604020202020204"/>
              </a:rPr>
              <a:t>CNNC</a:t>
            </a:r>
            <a:endParaRPr lang="en-US" sz="2100" b="1">
              <a:solidFill>
                <a:srgbClr val="0250A3"/>
              </a:solidFill>
              <a:latin typeface="Arial" panose="020B0604020202020204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2816" y="2176272"/>
            <a:ext cx="1466088" cy="146608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304" y="2176272"/>
            <a:ext cx="1469136" cy="146608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2840" y="2176272"/>
            <a:ext cx="1469136" cy="146608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1328" y="2176272"/>
            <a:ext cx="1469136" cy="146608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2864" y="2176272"/>
            <a:ext cx="1469136" cy="1466088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04800" y="225552"/>
            <a:ext cx="1926336" cy="28651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2000" b="1">
                <a:latin typeface="微软雅黑" panose="020B0503020204020204" charset="-122"/>
              </a:rPr>
              <a:t>3.</a:t>
            </a:r>
            <a:r>
              <a:rPr lang="zh-TW" sz="2000" b="1">
                <a:latin typeface="微软雅黑" panose="020B0503020204020204" charset="-122"/>
                <a:ea typeface="微软雅黑" panose="020B0503020204020204" charset="-122"/>
              </a:rPr>
              <a:t>从工作启示看</a:t>
            </a:r>
            <a:endParaRPr lang="zh-TW" sz="2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330440" y="154178"/>
            <a:ext cx="1569720" cy="60350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 algn="r" fontAlgn="auto">
              <a:lnSpc>
                <a:spcPct val="100000"/>
              </a:lnSpc>
            </a:pPr>
            <a:r>
              <a:rPr lang="zh-TW" sz="2000" b="1">
                <a:solidFill>
                  <a:srgbClr val="1F497D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中</a:t>
            </a:r>
            <a:r>
              <a:rPr lang="zh-CN" altLang="zh-TW" sz="2000" b="1">
                <a:solidFill>
                  <a:srgbClr val="1F497D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核</a:t>
            </a:r>
            <a:r>
              <a:rPr lang="zh-TW" sz="2000" b="1">
                <a:solidFill>
                  <a:srgbClr val="1F497D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集团</a:t>
            </a:r>
            <a:endParaRPr lang="zh-TW" sz="2000" b="1">
              <a:solidFill>
                <a:srgbClr val="1F497D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0" algn="r" fontAlgn="auto">
              <a:lnSpc>
                <a:spcPct val="100000"/>
              </a:lnSpc>
            </a:pPr>
            <a:r>
              <a:rPr lang="en-US" sz="2100" b="1">
                <a:solidFill>
                  <a:srgbClr val="0250A3"/>
                </a:solidFill>
                <a:latin typeface="Arial" panose="020B0604020202020204"/>
              </a:rPr>
              <a:t>CNNC</a:t>
            </a:r>
            <a:endParaRPr lang="en-US" sz="2100" b="1">
              <a:solidFill>
                <a:srgbClr val="0250A3"/>
              </a:solidFill>
              <a:latin typeface="Arial" panose="020B0604020202020204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319272" y="1322832"/>
            <a:ext cx="2462784" cy="3352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zh-TW" sz="2400" b="1">
                <a:solidFill>
                  <a:srgbClr val="F79646"/>
                </a:solidFill>
                <a:latin typeface="微软雅黑" panose="020B0503020204020204" charset="-122"/>
                <a:ea typeface="微软雅黑" panose="020B0503020204020204" charset="-122"/>
              </a:rPr>
              <a:t>正确处理五对关系</a:t>
            </a:r>
            <a:endParaRPr lang="zh-TW" sz="2400" b="1">
              <a:solidFill>
                <a:srgbClr val="F7964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289304"/>
            <a:ext cx="9144000" cy="195376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9168" y="530352"/>
            <a:ext cx="1548384" cy="637032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5013960" y="2002536"/>
            <a:ext cx="2054352" cy="533400"/>
          </a:xfrm>
          <a:prstGeom prst="rect">
            <a:avLst/>
          </a:prstGeom>
          <a:solidFill>
            <a:srgbClr val="B70005"/>
          </a:solidFill>
        </p:spPr>
        <p:txBody>
          <a:bodyPr wrap="none" lIns="0" tIns="0" rIns="0" bIns="0">
            <a:noAutofit/>
          </a:bodyPr>
          <a:p>
            <a:pPr indent="0" algn="r"/>
            <a:r>
              <a:rPr lang="zh-TW" sz="4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感谢支持</a:t>
            </a:r>
            <a:endParaRPr lang="zh-TW" sz="4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p="http://schemas.openxmlformats.org/presentationml/2006/main">
  <p:tag name="COMMONDATA" val="eyJoZGlkIjoiOTNjMjZkYWU5ZTJhMzMxMDFjM2VkNzQ1MmY1ODFkOGM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WPS 演示</Application>
  <PresentationFormat/>
  <Paragraphs>50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Arial</vt:lpstr>
      <vt:lpstr>宋体</vt:lpstr>
      <vt:lpstr>Wingdings</vt:lpstr>
      <vt:lpstr>Arial</vt:lpstr>
      <vt:lpstr>微软雅黑</vt:lpstr>
      <vt:lpstr>MingLiU</vt:lpstr>
      <vt:lpstr>Segoe Print</vt:lpstr>
      <vt:lpstr>Microsoft JhengHei</vt:lpstr>
      <vt:lpstr>Times New Roman</vt:lpstr>
      <vt:lpstr>Wingdings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</dc:creator>
  <cp:lastModifiedBy>admin</cp:lastModifiedBy>
  <cp:revision>2</cp:revision>
  <dcterms:created xsi:type="dcterms:W3CDTF">2023-08-06T07:56:00Z</dcterms:created>
  <dcterms:modified xsi:type="dcterms:W3CDTF">2023-08-22T05:47:44Z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D3FD1829E25C4FE6B5198479684911DD_12</vt:lpwstr>
  </property>
  <property fmtid="{D5CDD505-2E9C-101B-9397-08002B2CF9AE}" pid="3" name="KSOProductBuildVer">
    <vt:lpwstr>2052-12.1.0.15355</vt:lpwstr>
  </property>
</Properties>
</file>