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2.png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29.png"/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12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37.png"/><Relationship Id="rId8" Type="http://schemas.openxmlformats.org/officeDocument/2006/relationships/image" Target="../media/image36.png"/><Relationship Id="rId7" Type="http://schemas.openxmlformats.org/officeDocument/2006/relationships/image" Target="../media/image35.png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39.png"/><Relationship Id="rId11" Type="http://schemas.openxmlformats.org/officeDocument/2006/relationships/image" Target="../media/image38.png"/><Relationship Id="rId10" Type="http://schemas.openxmlformats.org/officeDocument/2006/relationships/image" Target="../media/image12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1486916" y="1976628"/>
            <a:ext cx="9222740" cy="35560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4700" kern="0" spc="12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打造</a:t>
            </a:r>
            <a:r>
              <a:rPr sz="4700" kern="0" spc="39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4700" kern="0" spc="120" dirty="0">
                <a:solidFill>
                  <a:srgbClr val="2348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党建+双碳</a:t>
            </a:r>
            <a:r>
              <a:rPr sz="4700" kern="0" spc="10" dirty="0">
                <a:solidFill>
                  <a:srgbClr val="2348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4700" kern="0" spc="120" dirty="0">
                <a:solidFill>
                  <a:srgbClr val="2A55A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国企党建</a:t>
            </a:r>
            <a:r>
              <a:rPr sz="4700" kern="0" spc="110" dirty="0">
                <a:solidFill>
                  <a:srgbClr val="2A55A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品牌</a:t>
            </a:r>
            <a:endParaRPr lang="en-US" altLang="en-US" sz="4700" dirty="0"/>
          </a:p>
          <a:p>
            <a:pPr marL="36830" algn="l" rtl="0" eaLnBrk="0">
              <a:lnSpc>
                <a:spcPct val="84000"/>
              </a:lnSpc>
              <a:spcBef>
                <a:spcPts val="1040"/>
              </a:spcBef>
            </a:pPr>
            <a:r>
              <a:rPr sz="4700" kern="0" spc="11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以高质量党建引领企业</a:t>
            </a:r>
            <a:r>
              <a:rPr sz="4700" kern="0" spc="10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高质量发展</a:t>
            </a:r>
            <a:endParaRPr lang="en-US" altLang="en-US" sz="47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marL="82550" algn="l" rtl="0" eaLnBrk="0">
              <a:lnSpc>
                <a:spcPct val="89000"/>
              </a:lnSpc>
              <a:spcBef>
                <a:spcPts val="970"/>
              </a:spcBef>
            </a:pPr>
            <a:r>
              <a:rPr sz="3200" kern="0" spc="0" dirty="0">
                <a:solidFill>
                  <a:srgbClr val="2049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北京能源集团有限责任公司党委组织部部长 梁</a:t>
            </a:r>
            <a:r>
              <a:rPr sz="3200" kern="0" spc="-10" dirty="0">
                <a:solidFill>
                  <a:srgbClr val="2049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随琴</a:t>
            </a:r>
            <a:endParaRPr lang="en-US" altLang="en-US" sz="3200" dirty="0"/>
          </a:p>
          <a:p>
            <a:pPr marL="3394075" algn="l" rtl="0" eaLnBrk="0">
              <a:lnSpc>
                <a:spcPts val="6885"/>
              </a:lnSpc>
            </a:pP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2023</a:t>
            </a: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7</a:t>
            </a: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19</a:t>
            </a:r>
            <a:r>
              <a:rPr sz="2700" kern="0" spc="60" dirty="0">
                <a:solidFill>
                  <a:srgbClr val="2049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endParaRPr lang="en-US" altLang="en-US" sz="2700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379909" y="2022094"/>
            <a:ext cx="245490" cy="189357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089401" y="2017395"/>
            <a:ext cx="252349" cy="189356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78453" y="615086"/>
            <a:ext cx="1701525" cy="4690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picture 2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pic>
        <p:nvPicPr>
          <p:cNvPr id="256" name="picture 2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197776" y="5428901"/>
            <a:ext cx="4991937" cy="1426812"/>
          </a:xfrm>
          <a:prstGeom prst="rect">
            <a:avLst/>
          </a:prstGeom>
        </p:spPr>
      </p:pic>
      <p:sp>
        <p:nvSpPr>
          <p:cNvPr id="258" name="textbox 258"/>
          <p:cNvSpPr/>
          <p:nvPr/>
        </p:nvSpPr>
        <p:spPr>
          <a:xfrm>
            <a:off x="3691685" y="2555881"/>
            <a:ext cx="5090795" cy="10572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896620" algn="l" rtl="0" eaLnBrk="0">
              <a:lnSpc>
                <a:spcPct val="97000"/>
              </a:lnSpc>
            </a:pPr>
            <a:r>
              <a:rPr sz="6000" b="1" kern="0" spc="1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谢谢聆听</a:t>
            </a:r>
            <a:endParaRPr lang="en-US" altLang="en-US" sz="6000" dirty="0"/>
          </a:p>
          <a:p>
            <a:pPr marL="12700" algn="l" rtl="0" eaLnBrk="0">
              <a:lnSpc>
                <a:spcPct val="81000"/>
              </a:lnSpc>
              <a:spcBef>
                <a:spcPts val="65"/>
              </a:spcBef>
            </a:pP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T</a:t>
            </a:r>
            <a:r>
              <a:rPr sz="1100" kern="0" spc="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h</a:t>
            </a:r>
            <a:r>
              <a:rPr sz="1100" kern="0" spc="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1100" kern="0" spc="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n</a:t>
            </a:r>
            <a:r>
              <a:rPr sz="1100" kern="0" spc="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k    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y</a:t>
            </a:r>
            <a:r>
              <a:rPr sz="1100" kern="0" spc="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     u           f</a:t>
            </a:r>
            <a:r>
              <a:rPr sz="1100" kern="0" spc="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o     r           l     i     s    t     e     n     i     n    g</a:t>
            </a:r>
            <a:endParaRPr lang="en-US" altLang="en-US" sz="1100" dirty="0"/>
          </a:p>
        </p:txBody>
      </p:sp>
      <p:sp>
        <p:nvSpPr>
          <p:cNvPr id="260" name="path"/>
          <p:cNvSpPr/>
          <p:nvPr/>
        </p:nvSpPr>
        <p:spPr>
          <a:xfrm>
            <a:off x="3131820" y="3756533"/>
            <a:ext cx="6170678" cy="143845"/>
          </a:xfrm>
          <a:custGeom>
            <a:avLst/>
            <a:gdLst/>
            <a:ahLst/>
            <a:cxnLst/>
            <a:rect l="0" t="0" r="0" b="0"/>
            <a:pathLst>
              <a:path w="9717" h="226">
                <a:moveTo>
                  <a:pt x="0" y="5"/>
                </a:moveTo>
                <a:lnTo>
                  <a:pt x="720" y="5"/>
                </a:lnTo>
                <a:lnTo>
                  <a:pt x="720" y="223"/>
                </a:lnTo>
                <a:lnTo>
                  <a:pt x="887" y="16"/>
                </a:lnTo>
                <a:lnTo>
                  <a:pt x="9717" y="10"/>
                </a:lnTo>
              </a:path>
            </a:pathLst>
          </a:custGeom>
          <a:noFill/>
          <a:ln w="6350" cap="flat">
            <a:solidFill>
              <a:srgbClr val="FFFFFF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2" name="picture 2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269491" y="5356859"/>
            <a:ext cx="633984" cy="633983"/>
          </a:xfrm>
          <a:prstGeom prst="rect">
            <a:avLst/>
          </a:prstGeom>
        </p:spPr>
      </p:pic>
      <p:pic>
        <p:nvPicPr>
          <p:cNvPr id="264" name="picture 2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250691" y="798576"/>
            <a:ext cx="326136" cy="326135"/>
          </a:xfrm>
          <a:prstGeom prst="rect">
            <a:avLst/>
          </a:prstGeom>
        </p:spPr>
      </p:pic>
      <p:pic>
        <p:nvPicPr>
          <p:cNvPr id="266" name="picture 2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9840721" y="2348738"/>
            <a:ext cx="229616" cy="2296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8929116" y="25905"/>
            <a:ext cx="3240023" cy="6832089"/>
          </a:xfrm>
          <a:prstGeom prst="rect">
            <a:avLst/>
          </a:prstGeom>
        </p:spPr>
      </p:pic>
      <p:sp>
        <p:nvSpPr>
          <p:cNvPr id="12" name="textbox 12"/>
          <p:cNvSpPr/>
          <p:nvPr/>
        </p:nvSpPr>
        <p:spPr>
          <a:xfrm>
            <a:off x="1392427" y="2305303"/>
            <a:ext cx="7190740" cy="24796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第一部分</a:t>
            </a:r>
            <a:r>
              <a:rPr sz="2800" kern="0" spc="62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为什么开展</a:t>
            </a:r>
            <a:r>
              <a:rPr sz="2800" kern="0" spc="65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"党建+双碳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</a:t>
            </a:r>
            <a:endParaRPr lang="en-US" altLang="en-US" sz="2800" dirty="0"/>
          </a:p>
          <a:p>
            <a:pPr algn="l" rtl="0" eaLnBrk="0">
              <a:lnSpc>
                <a:spcPct val="152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84000"/>
              </a:lnSpc>
              <a:spcBef>
                <a:spcPts val="850"/>
              </a:spcBef>
            </a:pPr>
            <a:r>
              <a:rPr sz="2800" kern="0" spc="-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第二部分</a:t>
            </a:r>
            <a:r>
              <a:rPr sz="2800" kern="0" spc="73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-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如何开展</a:t>
            </a:r>
            <a:r>
              <a:rPr sz="2800" kern="0" spc="72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-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"党建+双碳</a:t>
            </a:r>
            <a:r>
              <a:rPr sz="2800" kern="0" spc="-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800" kern="0" spc="-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</a:t>
            </a:r>
            <a:endParaRPr lang="en-US" altLang="en-US" sz="2800" dirty="0"/>
          </a:p>
          <a:p>
            <a:pPr algn="l" rtl="0" eaLnBrk="0">
              <a:lnSpc>
                <a:spcPct val="153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84000"/>
              </a:lnSpc>
              <a:spcBef>
                <a:spcPts val="840"/>
              </a:spcBef>
            </a:pPr>
            <a:r>
              <a:rPr sz="2800" kern="0" spc="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第三部分</a:t>
            </a:r>
            <a:r>
              <a:rPr sz="2800" kern="0" spc="59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2800" kern="0" spc="67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1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"党建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+双碳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行动的实施效果</a:t>
            </a:r>
            <a:endParaRPr lang="en-US" altLang="en-US" sz="2800" dirty="0"/>
          </a:p>
          <a:p>
            <a:pPr algn="l" rtl="0" eaLnBrk="0">
              <a:lnSpc>
                <a:spcPct val="154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700" dirty="0"/>
          </a:p>
          <a:p>
            <a:pPr marL="12700" algn="l" rtl="0" eaLnBrk="0">
              <a:lnSpc>
                <a:spcPct val="84000"/>
              </a:lnSpc>
              <a:spcBef>
                <a:spcPts val="0"/>
              </a:spcBef>
            </a:pP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第四部分</a:t>
            </a:r>
            <a:r>
              <a:rPr sz="2800" kern="0" spc="65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2800" kern="0" spc="67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"党建+双碳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8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行动的体会</a:t>
            </a:r>
            <a:endParaRPr lang="en-US" altLang="en-US" sz="28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775131" y="4438800"/>
            <a:ext cx="159862" cy="110974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778942" y="3738902"/>
            <a:ext cx="159862" cy="110975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485277" y="3040371"/>
            <a:ext cx="162666" cy="111057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6827465" y="2342665"/>
            <a:ext cx="150282" cy="110975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406908" y="391668"/>
            <a:ext cx="2663951" cy="1260347"/>
          </a:xfrm>
          <a:prstGeom prst="rect">
            <a:avLst/>
          </a:prstGeom>
        </p:spPr>
      </p:pic>
      <p:sp>
        <p:nvSpPr>
          <p:cNvPr id="24" name="textbox 24"/>
          <p:cNvSpPr/>
          <p:nvPr/>
        </p:nvSpPr>
        <p:spPr>
          <a:xfrm>
            <a:off x="3911008" y="1367083"/>
            <a:ext cx="1471294" cy="600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8000"/>
              </a:lnSpc>
            </a:pPr>
            <a:endParaRPr lang="en-US" altLang="en-US" sz="100" dirty="0"/>
          </a:p>
          <a:p>
            <a:pPr algn="r" rtl="0" eaLnBrk="0">
              <a:lnSpc>
                <a:spcPct val="97000"/>
              </a:lnSpc>
            </a:pPr>
            <a:r>
              <a:rPr sz="3900" kern="0" spc="-370" dirty="0">
                <a:ln w="14499" cap="flat" cmpd="sng">
                  <a:solidFill>
                    <a:srgbClr val="4472C4">
                      <a:alpha val="100000"/>
                    </a:srgbClr>
                  </a:solidFill>
                  <a:prstDash val="solid"/>
                  <a:miter lim="10"/>
                </a:ln>
                <a:solidFill>
                  <a:srgbClr val="4472C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目</a:t>
            </a:r>
            <a:r>
              <a:rPr sz="3900" kern="0" spc="160" dirty="0">
                <a:solidFill>
                  <a:srgbClr val="4472C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3900" kern="0" spc="-210" dirty="0">
                <a:ln w="14499" cap="flat" cmpd="sng">
                  <a:solidFill>
                    <a:srgbClr val="4472C4">
                      <a:alpha val="100000"/>
                    </a:srgbClr>
                  </a:solidFill>
                  <a:prstDash val="solid"/>
                  <a:miter lim="10"/>
                </a:ln>
                <a:solidFill>
                  <a:srgbClr val="4472C4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录</a:t>
            </a:r>
            <a:endParaRPr lang="en-US" altLang="en-US" sz="3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28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2" name="group 2"/>
          <p:cNvGrpSpPr/>
          <p:nvPr/>
        </p:nvGrpSpPr>
        <p:grpSpPr>
          <a:xfrm rot="21600000">
            <a:off x="982980" y="646176"/>
            <a:ext cx="10303764" cy="5565647"/>
            <a:chOff x="0" y="0"/>
            <a:chExt cx="10303764" cy="5565647"/>
          </a:xfrm>
        </p:grpSpPr>
        <p:sp>
          <p:nvSpPr>
            <p:cNvPr id="30" name="path"/>
            <p:cNvSpPr/>
            <p:nvPr/>
          </p:nvSpPr>
          <p:spPr>
            <a:xfrm>
              <a:off x="0" y="0"/>
              <a:ext cx="10268711" cy="3825240"/>
            </a:xfrm>
            <a:custGeom>
              <a:avLst/>
              <a:gdLst/>
              <a:ahLst/>
              <a:cxnLst/>
              <a:rect l="0" t="0" r="0" b="0"/>
              <a:pathLst>
                <a:path w="16171" h="6024">
                  <a:moveTo>
                    <a:pt x="0" y="327"/>
                  </a:moveTo>
                  <a:moveTo>
                    <a:pt x="0" y="327"/>
                  </a:moveTo>
                  <a:cubicBezTo>
                    <a:pt x="0" y="146"/>
                    <a:pt x="146" y="0"/>
                    <a:pt x="327" y="0"/>
                  </a:cubicBezTo>
                  <a:lnTo>
                    <a:pt x="15843" y="0"/>
                  </a:lnTo>
                  <a:cubicBezTo>
                    <a:pt x="16024" y="0"/>
                    <a:pt x="16171" y="146"/>
                    <a:pt x="16171" y="327"/>
                  </a:cubicBezTo>
                  <a:lnTo>
                    <a:pt x="16171" y="5696"/>
                  </a:lnTo>
                  <a:cubicBezTo>
                    <a:pt x="16171" y="5877"/>
                    <a:pt x="16024" y="6024"/>
                    <a:pt x="15843" y="6024"/>
                  </a:cubicBezTo>
                  <a:lnTo>
                    <a:pt x="327" y="6024"/>
                  </a:lnTo>
                  <a:cubicBezTo>
                    <a:pt x="146" y="6024"/>
                    <a:pt x="0" y="5877"/>
                    <a:pt x="0" y="5696"/>
                  </a:cubicBezTo>
                  <a:lnTo>
                    <a:pt x="0" y="327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2" name="path"/>
            <p:cNvSpPr/>
            <p:nvPr/>
          </p:nvSpPr>
          <p:spPr>
            <a:xfrm>
              <a:off x="163067" y="3877055"/>
              <a:ext cx="10140696" cy="1688591"/>
            </a:xfrm>
            <a:custGeom>
              <a:avLst/>
              <a:gdLst/>
              <a:ahLst/>
              <a:cxnLst/>
              <a:rect l="0" t="0" r="0" b="0"/>
              <a:pathLst>
                <a:path w="15969" h="2659">
                  <a:moveTo>
                    <a:pt x="0" y="263"/>
                  </a:moveTo>
                  <a:moveTo>
                    <a:pt x="0" y="263"/>
                  </a:moveTo>
                  <a:cubicBezTo>
                    <a:pt x="0" y="118"/>
                    <a:pt x="118" y="0"/>
                    <a:pt x="264" y="0"/>
                  </a:cubicBezTo>
                  <a:lnTo>
                    <a:pt x="15705" y="0"/>
                  </a:lnTo>
                  <a:cubicBezTo>
                    <a:pt x="15851" y="0"/>
                    <a:pt x="15969" y="118"/>
                    <a:pt x="15969" y="263"/>
                  </a:cubicBezTo>
                  <a:lnTo>
                    <a:pt x="15969" y="2395"/>
                  </a:lnTo>
                  <a:cubicBezTo>
                    <a:pt x="15969" y="2540"/>
                    <a:pt x="15851" y="2659"/>
                    <a:pt x="15705" y="2659"/>
                  </a:cubicBezTo>
                  <a:lnTo>
                    <a:pt x="264" y="2659"/>
                  </a:lnTo>
                  <a:cubicBezTo>
                    <a:pt x="118" y="2659"/>
                    <a:pt x="0" y="2540"/>
                    <a:pt x="0" y="2395"/>
                  </a:cubicBezTo>
                  <a:lnTo>
                    <a:pt x="0" y="263"/>
                  </a:lnTo>
                  <a:close/>
                </a:path>
              </a:pathLst>
            </a:custGeom>
            <a:solidFill>
              <a:srgbClr val="20499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box 34"/>
          <p:cNvSpPr/>
          <p:nvPr/>
        </p:nvSpPr>
        <p:spPr>
          <a:xfrm>
            <a:off x="1529900" y="1986133"/>
            <a:ext cx="9184640" cy="22034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2545"/>
              </a:lnSpc>
              <a:tabLst>
                <a:tab pos="173355" algn="l"/>
              </a:tabLst>
            </a:pPr>
            <a:r>
              <a:rPr sz="2100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2100" kern="0" spc="6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2020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9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月，习近平总书记在第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75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届联</a:t>
            </a:r>
            <a:r>
              <a:rPr sz="2100" kern="0" spc="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合国大会上宣布：</a:t>
            </a:r>
            <a:r>
              <a:rPr sz="2100" kern="0" spc="-3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b="1" kern="0" spc="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中国力争</a:t>
            </a:r>
            <a:r>
              <a:rPr sz="2100" b="1" kern="0" spc="7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2030</a:t>
            </a:r>
            <a:endParaRPr lang="en-US" altLang="en-US" sz="2100" dirty="0"/>
          </a:p>
          <a:p>
            <a:pPr marL="337820" algn="l" rtl="0" eaLnBrk="0">
              <a:lnSpc>
                <a:spcPct val="93000"/>
              </a:lnSpc>
              <a:spcBef>
                <a:spcPts val="1155"/>
              </a:spcBef>
            </a:pPr>
            <a:r>
              <a:rPr sz="21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年前二氧化碳排放达到峰值，努力争取</a:t>
            </a:r>
            <a:r>
              <a:rPr sz="21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2060</a:t>
            </a:r>
            <a:r>
              <a:rPr sz="21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年前实现碳中和。</a:t>
            </a:r>
            <a:r>
              <a:rPr sz="2100" b="1" kern="0" spc="-2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由此确立</a:t>
            </a:r>
            <a:endParaRPr lang="en-US" altLang="en-US" sz="2100" dirty="0"/>
          </a:p>
          <a:p>
            <a:pPr marL="346075" algn="l" rtl="0" eaLnBrk="0">
              <a:lnSpc>
                <a:spcPts val="3695"/>
              </a:lnSpc>
            </a:pPr>
            <a:r>
              <a:rPr sz="2100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了我国的</a:t>
            </a:r>
            <a:r>
              <a:rPr sz="2100" kern="0" spc="-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100" kern="0" spc="-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kern="0" spc="-24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目标。</a:t>
            </a:r>
            <a:endParaRPr lang="en-US" altLang="en-US" sz="2100" dirty="0"/>
          </a:p>
          <a:p>
            <a:pPr marL="12700" algn="l" rtl="0" eaLnBrk="0">
              <a:lnSpc>
                <a:spcPct val="93000"/>
              </a:lnSpc>
              <a:spcBef>
                <a:spcPts val="1355"/>
              </a:spcBef>
              <a:tabLst>
                <a:tab pos="173355" algn="l"/>
              </a:tabLst>
            </a:pPr>
            <a:r>
              <a:rPr sz="21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21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2100" kern="0" spc="10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之后，党中央、国务院</a:t>
            </a:r>
            <a:r>
              <a:rPr sz="2100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对做好</a:t>
            </a:r>
            <a:r>
              <a:rPr sz="2100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100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工作进行了系统谋划和总体部署，并</a:t>
            </a:r>
            <a:endParaRPr lang="en-US" altLang="en-US" sz="2100" dirty="0"/>
          </a:p>
          <a:p>
            <a:pPr marL="335280" algn="l" rtl="0" eaLnBrk="0">
              <a:lnSpc>
                <a:spcPts val="3705"/>
              </a:lnSpc>
            </a:pPr>
            <a:r>
              <a:rPr sz="21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提出一系列要求。北</a:t>
            </a:r>
            <a:r>
              <a:rPr sz="2100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京市也出台了</a:t>
            </a:r>
            <a:r>
              <a:rPr sz="2100" kern="0" spc="4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7</a:t>
            </a:r>
            <a:r>
              <a:rPr sz="2100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方面</a:t>
            </a:r>
            <a:r>
              <a:rPr sz="2100" kern="0" spc="4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28</a:t>
            </a:r>
            <a:r>
              <a:rPr sz="2100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项举措。</a:t>
            </a:r>
            <a:endParaRPr lang="en-US" altLang="en-US" sz="2100" dirty="0"/>
          </a:p>
        </p:txBody>
      </p:sp>
      <p:pic>
        <p:nvPicPr>
          <p:cNvPr id="36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42600" y="3451306"/>
            <a:ext cx="161478" cy="163988"/>
          </a:xfrm>
          <a:prstGeom prst="rect">
            <a:avLst/>
          </a:prstGeom>
        </p:spPr>
      </p:pic>
      <p:pic>
        <p:nvPicPr>
          <p:cNvPr id="38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42600" y="2041225"/>
            <a:ext cx="161478" cy="163988"/>
          </a:xfrm>
          <a:prstGeom prst="rect">
            <a:avLst/>
          </a:prstGeom>
        </p:spPr>
      </p:pic>
      <p:sp>
        <p:nvSpPr>
          <p:cNvPr id="40" name="textbox 40"/>
          <p:cNvSpPr/>
          <p:nvPr/>
        </p:nvSpPr>
        <p:spPr>
          <a:xfrm>
            <a:off x="1276623" y="5034133"/>
            <a:ext cx="10029190" cy="8261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572770" algn="l" rtl="0" eaLnBrk="0">
              <a:lnSpc>
                <a:spcPct val="93000"/>
              </a:lnSpc>
            </a:pPr>
            <a:r>
              <a:rPr sz="21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京能集团作为首都能源企业，深刻认识到落实</a:t>
            </a:r>
            <a:r>
              <a:rPr sz="2100" b="1" kern="0" spc="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100" b="1" kern="0" spc="9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b="1" kern="0" spc="-40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1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目标是</a:t>
            </a:r>
            <a:r>
              <a:rPr sz="2100" b="1" kern="0" spc="9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</a:t>
            </a:r>
            <a:r>
              <a:rPr sz="2100" b="1" kern="0" spc="8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有企业的重大</a:t>
            </a:r>
            <a:endParaRPr lang="en-US" altLang="en-US" sz="2100" dirty="0"/>
          </a:p>
          <a:p>
            <a:pPr algn="r" rtl="0" eaLnBrk="0">
              <a:lnSpc>
                <a:spcPts val="3960"/>
              </a:lnSpc>
            </a:pPr>
            <a:r>
              <a:rPr sz="2100" b="1" kern="0" spc="5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政治责任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100" b="1" kern="0" spc="-4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把推动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任务落实作为重大使命，全力以赴推进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100" b="1" kern="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相关工作。</a:t>
            </a:r>
            <a:endParaRPr lang="en-US" altLang="en-US" sz="2100" dirty="0"/>
          </a:p>
        </p:txBody>
      </p:sp>
      <p:pic>
        <p:nvPicPr>
          <p:cNvPr id="42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745741" y="1079627"/>
            <a:ext cx="4618609" cy="409828"/>
          </a:xfrm>
          <a:prstGeom prst="rect">
            <a:avLst/>
          </a:prstGeom>
        </p:spPr>
      </p:pic>
      <p:pic>
        <p:nvPicPr>
          <p:cNvPr id="44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sp>
        <p:nvSpPr>
          <p:cNvPr id="46" name="textbox 46"/>
          <p:cNvSpPr/>
          <p:nvPr/>
        </p:nvSpPr>
        <p:spPr>
          <a:xfrm>
            <a:off x="87187" y="740445"/>
            <a:ext cx="421005" cy="1130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690"/>
              </a:lnSpc>
            </a:pPr>
            <a:r>
              <a:rPr sz="400" b="1" kern="0" spc="27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endParaRPr lang="en-US" altLang="en-US" sz="400" dirty="0"/>
          </a:p>
        </p:txBody>
      </p:sp>
      <p:sp>
        <p:nvSpPr>
          <p:cNvPr id="48" name="textbox 48"/>
          <p:cNvSpPr/>
          <p:nvPr/>
        </p:nvSpPr>
        <p:spPr>
          <a:xfrm>
            <a:off x="11984487" y="6398923"/>
            <a:ext cx="130175" cy="2146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1500" kern="0" spc="-2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5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52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4" name="rect"/>
          <p:cNvSpPr/>
          <p:nvPr/>
        </p:nvSpPr>
        <p:spPr>
          <a:xfrm>
            <a:off x="982980" y="765047"/>
            <a:ext cx="10268711" cy="5198364"/>
          </a:xfrm>
          <a:prstGeom prst="rect">
            <a:avLst/>
          </a:prstGeom>
          <a:solidFill>
            <a:srgbClr val="FFFFFF">
              <a:alpha val="98039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6" name="textbox 56"/>
          <p:cNvSpPr/>
          <p:nvPr/>
        </p:nvSpPr>
        <p:spPr>
          <a:xfrm>
            <a:off x="1532077" y="1065276"/>
            <a:ext cx="9491980" cy="46697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6000"/>
              </a:lnSpc>
            </a:pPr>
            <a:endParaRPr lang="en-US" altLang="en-US" sz="100" dirty="0"/>
          </a:p>
          <a:p>
            <a:pPr marL="213360" algn="l" rtl="0" eaLnBrk="0">
              <a:lnSpc>
                <a:spcPct val="84000"/>
              </a:lnSpc>
            </a:pPr>
            <a:r>
              <a:rPr sz="3200" kern="0" spc="200" dirty="0">
                <a:solidFill>
                  <a:srgbClr val="22468D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(二)破解党建工作难题</a:t>
            </a:r>
            <a:endParaRPr lang="en-US" altLang="en-US" sz="3200" dirty="0"/>
          </a:p>
          <a:p>
            <a:pPr algn="l" rtl="0" eaLnBrk="0">
              <a:lnSpc>
                <a:spcPct val="133000"/>
              </a:lnSpc>
            </a:pPr>
            <a:endParaRPr lang="en-US" altLang="en-US" sz="1000" dirty="0"/>
          </a:p>
          <a:p>
            <a:pPr algn="l" rtl="0" eaLnBrk="0">
              <a:lnSpc>
                <a:spcPct val="134000"/>
              </a:lnSpc>
            </a:pPr>
            <a:endParaRPr lang="en-US" altLang="en-US" sz="1000" dirty="0"/>
          </a:p>
          <a:p>
            <a:pPr marL="449580" indent="-436880" algn="l" rtl="0" eaLnBrk="0">
              <a:lnSpc>
                <a:spcPct val="125000"/>
              </a:lnSpc>
              <a:spcBef>
                <a:spcPts val="725"/>
              </a:spcBef>
              <a:tabLst>
                <a:tab pos="188595" algn="l"/>
              </a:tabLst>
            </a:pP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2016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10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月，</a:t>
            </a:r>
            <a:r>
              <a:rPr sz="2400" kern="0" spc="-5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习近平总书记在全国国有企业党的建</a:t>
            </a:r>
            <a:r>
              <a:rPr sz="2400" kern="0" spc="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设工作会议上</a:t>
            </a: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400" kern="0" spc="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强调，</a:t>
            </a:r>
            <a:r>
              <a:rPr sz="2400" kern="0" spc="-60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坚持党的领导</a:t>
            </a:r>
            <a:r>
              <a:rPr sz="2400" b="1" kern="0" spc="-3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b="1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加强党的建设</a:t>
            </a:r>
            <a:r>
              <a:rPr sz="2400" b="1" kern="0" spc="-3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b="1" kern="0" spc="-60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是国有企业的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</a:t>
            </a:r>
            <a:r>
              <a:rPr sz="2400" b="1" kern="0" spc="-5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魂</a:t>
            </a:r>
            <a:r>
              <a:rPr sz="2400" b="1" kern="0" spc="-5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 </a:t>
            </a:r>
            <a:r>
              <a:rPr sz="2400" kern="0" spc="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国有企业要坚持服务生产经营不偏离，</a:t>
            </a:r>
            <a:r>
              <a:rPr sz="2400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把提高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企业效益、</a:t>
            </a:r>
            <a:r>
              <a:rPr sz="2400" kern="0" spc="-6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增强企   </a:t>
            </a:r>
            <a:r>
              <a:rPr sz="2400" kern="0" spc="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业竞争实力、</a:t>
            </a:r>
            <a:r>
              <a:rPr sz="2400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实现国有资产保值增值作为国有企业党组织工作的 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出发点和落脚点。</a:t>
            </a:r>
            <a:endParaRPr lang="en-US" altLang="en-US" sz="2400" dirty="0"/>
          </a:p>
          <a:p>
            <a:pPr algn="l" rtl="0" eaLnBrk="0">
              <a:lnSpc>
                <a:spcPct val="107000"/>
              </a:lnSpc>
            </a:pPr>
            <a:endParaRPr lang="en-US" altLang="en-US" sz="800" dirty="0"/>
          </a:p>
          <a:p>
            <a:pPr marL="446405" indent="-433705" algn="l" rtl="0" eaLnBrk="0">
              <a:lnSpc>
                <a:spcPct val="120000"/>
              </a:lnSpc>
              <a:spcBef>
                <a:spcPts val="5"/>
              </a:spcBef>
              <a:tabLst>
                <a:tab pos="188595" algn="l"/>
              </a:tabLst>
            </a:pP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2400" kern="0" spc="3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2022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1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月，</a:t>
            </a:r>
            <a:r>
              <a:rPr sz="2400" kern="0" spc="-5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中共中央政治局第三十六次集体学习时，</a:t>
            </a:r>
            <a:r>
              <a:rPr sz="2400" kern="0" spc="-5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习近平总书</a:t>
            </a: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记强调，</a:t>
            </a:r>
            <a:r>
              <a:rPr sz="2400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</a:t>
            </a:r>
            <a:r>
              <a:rPr sz="2400" b="1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加强党对</a:t>
            </a:r>
            <a:r>
              <a:rPr sz="2400" b="1" kern="0" spc="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400" b="1" kern="0" spc="-5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b="1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工作的领导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严</a:t>
            </a:r>
            <a:r>
              <a:rPr sz="2400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格监督考核，</a:t>
            </a:r>
            <a:r>
              <a:rPr sz="2400" kern="0" spc="-6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推动形   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成工作合力。</a:t>
            </a:r>
            <a:endParaRPr lang="en-US" altLang="en-US" sz="2400" dirty="0"/>
          </a:p>
        </p:txBody>
      </p:sp>
      <p:pic>
        <p:nvPicPr>
          <p:cNvPr id="58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44802" y="4447465"/>
            <a:ext cx="176655" cy="179401"/>
          </a:xfrm>
          <a:prstGeom prst="rect">
            <a:avLst/>
          </a:prstGeom>
        </p:spPr>
      </p:pic>
      <p:pic>
        <p:nvPicPr>
          <p:cNvPr id="60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544777" y="2034794"/>
            <a:ext cx="176479" cy="179222"/>
          </a:xfrm>
          <a:prstGeom prst="rect">
            <a:avLst/>
          </a:prstGeom>
        </p:spPr>
      </p:pic>
      <p:pic>
        <p:nvPicPr>
          <p:cNvPr id="62" name="picture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sp>
        <p:nvSpPr>
          <p:cNvPr id="64" name="textbox 64"/>
          <p:cNvSpPr/>
          <p:nvPr/>
        </p:nvSpPr>
        <p:spPr>
          <a:xfrm>
            <a:off x="87187" y="740445"/>
            <a:ext cx="421005" cy="1130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690"/>
              </a:lnSpc>
            </a:pPr>
            <a:r>
              <a:rPr sz="400" b="1" kern="0" spc="27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endParaRPr lang="en-US" altLang="en-US" sz="400" dirty="0"/>
          </a:p>
        </p:txBody>
      </p:sp>
      <p:sp>
        <p:nvSpPr>
          <p:cNvPr id="66" name="textbox 66"/>
          <p:cNvSpPr/>
          <p:nvPr/>
        </p:nvSpPr>
        <p:spPr>
          <a:xfrm>
            <a:off x="11983676" y="6396288"/>
            <a:ext cx="130810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500" kern="0" spc="-2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6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70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4" name="group 4"/>
          <p:cNvGrpSpPr/>
          <p:nvPr/>
        </p:nvGrpSpPr>
        <p:grpSpPr>
          <a:xfrm rot="21600000">
            <a:off x="829055" y="765047"/>
            <a:ext cx="10869167" cy="6067044"/>
            <a:chOff x="0" y="0"/>
            <a:chExt cx="10869167" cy="6067044"/>
          </a:xfrm>
        </p:grpSpPr>
        <p:sp>
          <p:nvSpPr>
            <p:cNvPr id="72" name="path"/>
            <p:cNvSpPr/>
            <p:nvPr/>
          </p:nvSpPr>
          <p:spPr>
            <a:xfrm>
              <a:off x="153924" y="0"/>
              <a:ext cx="10268711" cy="4392168"/>
            </a:xfrm>
            <a:custGeom>
              <a:avLst/>
              <a:gdLst/>
              <a:ahLst/>
              <a:cxnLst/>
              <a:rect l="0" t="0" r="0" b="0"/>
              <a:pathLst>
                <a:path w="16171" h="6916">
                  <a:moveTo>
                    <a:pt x="0" y="375"/>
                  </a:moveTo>
                  <a:moveTo>
                    <a:pt x="0" y="375"/>
                  </a:moveTo>
                  <a:cubicBezTo>
                    <a:pt x="0" y="168"/>
                    <a:pt x="168" y="0"/>
                    <a:pt x="375" y="0"/>
                  </a:cubicBezTo>
                  <a:lnTo>
                    <a:pt x="15795" y="0"/>
                  </a:lnTo>
                  <a:cubicBezTo>
                    <a:pt x="16002" y="0"/>
                    <a:pt x="16171" y="168"/>
                    <a:pt x="16171" y="375"/>
                  </a:cubicBezTo>
                  <a:lnTo>
                    <a:pt x="16171" y="6541"/>
                  </a:lnTo>
                  <a:cubicBezTo>
                    <a:pt x="16171" y="6748"/>
                    <a:pt x="16002" y="6916"/>
                    <a:pt x="15795" y="6916"/>
                  </a:cubicBezTo>
                  <a:lnTo>
                    <a:pt x="375" y="6916"/>
                  </a:lnTo>
                  <a:cubicBezTo>
                    <a:pt x="168" y="6916"/>
                    <a:pt x="0" y="6748"/>
                    <a:pt x="0" y="6541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74" name="path"/>
            <p:cNvSpPr/>
            <p:nvPr/>
          </p:nvSpPr>
          <p:spPr>
            <a:xfrm>
              <a:off x="0" y="4383023"/>
              <a:ext cx="10869167" cy="1684020"/>
            </a:xfrm>
            <a:custGeom>
              <a:avLst/>
              <a:gdLst/>
              <a:ahLst/>
              <a:cxnLst/>
              <a:rect l="0" t="0" r="0" b="0"/>
              <a:pathLst>
                <a:path w="17116" h="2652">
                  <a:moveTo>
                    <a:pt x="0" y="263"/>
                  </a:moveTo>
                  <a:moveTo>
                    <a:pt x="0" y="263"/>
                  </a:moveTo>
                  <a:cubicBezTo>
                    <a:pt x="0" y="117"/>
                    <a:pt x="117" y="0"/>
                    <a:pt x="263" y="0"/>
                  </a:cubicBezTo>
                  <a:lnTo>
                    <a:pt x="16853" y="0"/>
                  </a:lnTo>
                  <a:cubicBezTo>
                    <a:pt x="16999" y="0"/>
                    <a:pt x="17116" y="117"/>
                    <a:pt x="17116" y="263"/>
                  </a:cubicBezTo>
                  <a:lnTo>
                    <a:pt x="17116" y="2388"/>
                  </a:lnTo>
                  <a:cubicBezTo>
                    <a:pt x="17116" y="2534"/>
                    <a:pt x="16999" y="2652"/>
                    <a:pt x="16853" y="2652"/>
                  </a:cubicBezTo>
                  <a:lnTo>
                    <a:pt x="263" y="2652"/>
                  </a:lnTo>
                  <a:cubicBezTo>
                    <a:pt x="117" y="2652"/>
                    <a:pt x="0" y="2534"/>
                    <a:pt x="0" y="2388"/>
                  </a:cubicBezTo>
                  <a:lnTo>
                    <a:pt x="0" y="263"/>
                  </a:lnTo>
                  <a:close/>
                </a:path>
              </a:pathLst>
            </a:custGeom>
            <a:solidFill>
              <a:srgbClr val="204992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76" name="textbox 76"/>
          <p:cNvSpPr/>
          <p:nvPr/>
        </p:nvSpPr>
        <p:spPr>
          <a:xfrm>
            <a:off x="962660" y="1065276"/>
            <a:ext cx="10860405" cy="54019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6000"/>
              </a:lnSpc>
            </a:pPr>
            <a:endParaRPr lang="en-US" altLang="en-US" sz="100" dirty="0"/>
          </a:p>
          <a:p>
            <a:pPr marL="782955" algn="l" rtl="0" eaLnBrk="0">
              <a:lnSpc>
                <a:spcPct val="84000"/>
              </a:lnSpc>
            </a:pPr>
            <a:r>
              <a:rPr sz="3200" kern="0" spc="180" dirty="0">
                <a:solidFill>
                  <a:srgbClr val="22468D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(三)推动集团高质量发展</a:t>
            </a:r>
            <a:endParaRPr lang="en-US" altLang="en-US" sz="3200" dirty="0"/>
          </a:p>
          <a:p>
            <a:pPr algn="l" rtl="0" eaLnBrk="0">
              <a:lnSpc>
                <a:spcPct val="103000"/>
              </a:lnSpc>
            </a:pPr>
            <a:endParaRPr lang="en-US" altLang="en-US" sz="1000" dirty="0"/>
          </a:p>
          <a:p>
            <a:pPr algn="l" rtl="0" eaLnBrk="0">
              <a:lnSpc>
                <a:spcPct val="104000"/>
              </a:lnSpc>
            </a:pPr>
            <a:endParaRPr lang="en-US" altLang="en-US" sz="1000" dirty="0"/>
          </a:p>
          <a:p>
            <a:pPr marL="876935" indent="-319405" algn="l" rtl="0" eaLnBrk="0">
              <a:lnSpc>
                <a:spcPct val="118000"/>
              </a:lnSpc>
              <a:spcBef>
                <a:spcPts val="725"/>
              </a:spcBef>
              <a:tabLst>
                <a:tab pos="733425" algn="l"/>
              </a:tabLst>
            </a:pP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2400" kern="0" spc="4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京能集团作为能源企业，  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推进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工作任务和集团高质量发展任          </a:t>
            </a:r>
            <a:r>
              <a:rPr sz="2400" b="1" kern="0" spc="-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400" b="1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务密不可分</a:t>
            </a:r>
            <a:r>
              <a:rPr sz="2400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。持续推动节能降碳、不断拓展可再生能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源，既是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                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碳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工作内在要求，也是京能集团高质量发展的必然选择。</a:t>
            </a:r>
            <a:endParaRPr lang="en-US" altLang="en-US" sz="2400" dirty="0"/>
          </a:p>
          <a:p>
            <a:pPr marL="878840" indent="-321310" algn="l" rtl="0" eaLnBrk="0">
              <a:lnSpc>
                <a:spcPct val="121000"/>
              </a:lnSpc>
              <a:spcBef>
                <a:spcPts val="865"/>
              </a:spcBef>
              <a:tabLst>
                <a:tab pos="733425" algn="l"/>
              </a:tabLst>
            </a:pPr>
            <a:r>
              <a:rPr sz="2400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2400" kern="0" spc="4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集团业态多，企业数量多，地域分布广，  </a:t>
            </a:r>
            <a:r>
              <a:rPr sz="2400" b="1" kern="0" spc="-5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如何促进产业协同，从而        </a:t>
            </a:r>
            <a:r>
              <a:rPr sz="2400" b="1" kern="0" spc="-6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sz="2400" b="1" kern="0" spc="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实现集团利益最大化；如何充分发挥党组织的战斗堡</a:t>
            </a:r>
            <a:r>
              <a:rPr sz="2400" b="1" kern="0" spc="-1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垒作用和党员             </a:t>
            </a:r>
            <a:r>
              <a:rPr sz="2400" b="1" kern="0" spc="-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的先锋模范作用，  </a:t>
            </a:r>
            <a:r>
              <a:rPr sz="2400" kern="0" spc="-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从而带动广大干部职工心往一处想</a:t>
            </a:r>
            <a:r>
              <a:rPr sz="2400" kern="0" spc="-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、劲往一处使，            </a:t>
            </a:r>
            <a:r>
              <a:rPr sz="2400" kern="0" spc="-2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推动集团发展，也是集团党委一直在研究的问题</a:t>
            </a:r>
            <a:r>
              <a:rPr sz="2400" kern="0" spc="-3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2400" dirty="0"/>
          </a:p>
          <a:p>
            <a:pPr algn="l" rtl="0" eaLnBrk="0">
              <a:lnSpc>
                <a:spcPct val="105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1000" dirty="0"/>
          </a:p>
          <a:p>
            <a:pPr marL="621665" algn="l" rtl="0" eaLnBrk="0">
              <a:lnSpc>
                <a:spcPct val="89000"/>
              </a:lnSpc>
              <a:spcBef>
                <a:spcPts val="725"/>
              </a:spcBef>
            </a:pP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</a:t>
            </a:r>
            <a:r>
              <a:rPr sz="2400" b="1" kern="0" spc="-37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，也是希望</a:t>
            </a:r>
            <a:r>
              <a:rPr sz="2400" b="1" kern="0" spc="-1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以党建为载体</a:t>
            </a:r>
            <a:r>
              <a:rPr sz="2400" b="1" kern="0" spc="-39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，将党的制度优势转化为企</a:t>
            </a:r>
            <a:endParaRPr lang="en-US" altLang="en-US" sz="2400" dirty="0"/>
          </a:p>
          <a:p>
            <a:pPr algn="r" rtl="0" eaLnBrk="0">
              <a:lnSpc>
                <a:spcPts val="3795"/>
              </a:lnSpc>
            </a:pPr>
            <a:r>
              <a:rPr sz="2400" b="1" kern="0" spc="-2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业治理效能</a:t>
            </a:r>
            <a:r>
              <a:rPr sz="2400" b="1" kern="0" spc="-34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2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b="1" kern="0" spc="-58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2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以高质量党建引领企业高质量发展</a:t>
            </a:r>
            <a:r>
              <a:rPr sz="2400" b="1" kern="0" spc="-31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2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，不</a:t>
            </a:r>
            <a:r>
              <a:rPr sz="2400" b="1" kern="0" spc="-30" dirty="0">
                <a:solidFill>
                  <a:srgbClr val="E691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断提高服务首都保障能力</a:t>
            </a:r>
            <a:r>
              <a:rPr sz="2400" b="1" kern="0" spc="-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2400" dirty="0"/>
          </a:p>
        </p:txBody>
      </p:sp>
      <p:pic>
        <p:nvPicPr>
          <p:cNvPr id="78" name="picture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520393" y="3352800"/>
            <a:ext cx="176479" cy="179222"/>
          </a:xfrm>
          <a:prstGeom prst="rect">
            <a:avLst/>
          </a:prstGeom>
        </p:spPr>
      </p:pic>
      <p:pic>
        <p:nvPicPr>
          <p:cNvPr id="80" name="picture 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520393" y="1942846"/>
            <a:ext cx="176479" cy="179222"/>
          </a:xfrm>
          <a:prstGeom prst="rect">
            <a:avLst/>
          </a:prstGeom>
        </p:spPr>
      </p:pic>
      <p:pic>
        <p:nvPicPr>
          <p:cNvPr id="82" name="picture 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sp>
        <p:nvSpPr>
          <p:cNvPr id="84" name="textbox 84"/>
          <p:cNvSpPr/>
          <p:nvPr/>
        </p:nvSpPr>
        <p:spPr>
          <a:xfrm>
            <a:off x="87187" y="740445"/>
            <a:ext cx="421005" cy="1130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690"/>
              </a:lnSpc>
            </a:pPr>
            <a:r>
              <a:rPr sz="400" b="1" kern="0" spc="27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endParaRPr lang="en-US" altLang="en-US" sz="400" dirty="0"/>
          </a:p>
        </p:txBody>
      </p:sp>
      <p:sp>
        <p:nvSpPr>
          <p:cNvPr id="86" name="textbox 86"/>
          <p:cNvSpPr/>
          <p:nvPr/>
        </p:nvSpPr>
        <p:spPr>
          <a:xfrm>
            <a:off x="11984283" y="6396288"/>
            <a:ext cx="130175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500" kern="0" spc="-2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8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90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2" name="textbox 92"/>
          <p:cNvSpPr/>
          <p:nvPr/>
        </p:nvSpPr>
        <p:spPr>
          <a:xfrm>
            <a:off x="4255008" y="1124711"/>
            <a:ext cx="5801995" cy="7499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marL="1383030" algn="l" rtl="0" eaLnBrk="0">
              <a:lnSpc>
                <a:spcPct val="94000"/>
              </a:lnSpc>
              <a:spcBef>
                <a:spcPts val="0"/>
              </a:spcBef>
            </a:pP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促进党建工作与生产经营深度融合</a:t>
            </a:r>
            <a:endParaRPr lang="en-US" altLang="en-US" sz="1500" dirty="0"/>
          </a:p>
          <a:p>
            <a:pPr marL="1483360" algn="l" rtl="0" eaLnBrk="0">
              <a:lnSpc>
                <a:spcPts val="1920"/>
              </a:lnSpc>
            </a:pP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助力实现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碳达峰、碳中</a:t>
            </a:r>
            <a:r>
              <a:rPr sz="1500" b="1" kern="0" spc="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sz="1500" b="1" kern="0" spc="7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-26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500" b="1" kern="0" spc="7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目标</a:t>
            </a:r>
            <a:endParaRPr lang="en-US" altLang="en-US" sz="1500" dirty="0"/>
          </a:p>
        </p:txBody>
      </p:sp>
      <p:sp>
        <p:nvSpPr>
          <p:cNvPr id="94" name="textbox 94"/>
          <p:cNvSpPr/>
          <p:nvPr/>
        </p:nvSpPr>
        <p:spPr>
          <a:xfrm>
            <a:off x="4255008" y="3243071"/>
            <a:ext cx="5801995" cy="6635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11000"/>
              </a:lnSpc>
            </a:pPr>
            <a:endParaRPr lang="en-US" altLang="en-US" sz="700" dirty="0"/>
          </a:p>
          <a:p>
            <a:pPr marL="1281430" indent="-509270" algn="l" rtl="0" eaLnBrk="0">
              <a:lnSpc>
                <a:spcPct val="105000"/>
              </a:lnSpc>
              <a:spcBef>
                <a:spcPts val="5"/>
              </a:spcBef>
            </a:pPr>
            <a:r>
              <a:rPr sz="1500" b="1" kern="0" spc="4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风光基地项目拓展协同、煤电协同、热电协同、               </a:t>
            </a:r>
            <a:r>
              <a:rPr sz="1500" b="1" kern="0" spc="10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房地产文旅康养与其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它业务板块协同</a:t>
            </a:r>
            <a:endParaRPr lang="en-US" altLang="en-US" sz="1500" dirty="0"/>
          </a:p>
        </p:txBody>
      </p:sp>
      <p:sp>
        <p:nvSpPr>
          <p:cNvPr id="96" name="textbox 96"/>
          <p:cNvSpPr/>
          <p:nvPr/>
        </p:nvSpPr>
        <p:spPr>
          <a:xfrm>
            <a:off x="4255008" y="1918716"/>
            <a:ext cx="5801995" cy="5232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marL="874395" algn="l" rtl="0" eaLnBrk="0">
              <a:lnSpc>
                <a:spcPts val="1850"/>
              </a:lnSpc>
              <a:spcBef>
                <a:spcPts val="5"/>
              </a:spcBef>
            </a:pPr>
            <a:r>
              <a:rPr sz="1500" b="1" kern="0" spc="10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突出党组织战斗堡垒作用和党员先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锋模范作用</a:t>
            </a:r>
            <a:endParaRPr lang="en-US" altLang="en-US" sz="1500" dirty="0"/>
          </a:p>
        </p:txBody>
      </p:sp>
      <p:sp>
        <p:nvSpPr>
          <p:cNvPr id="98" name="textbox 98"/>
          <p:cNvSpPr/>
          <p:nvPr/>
        </p:nvSpPr>
        <p:spPr>
          <a:xfrm>
            <a:off x="4255008" y="2581655"/>
            <a:ext cx="5801995" cy="5213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marL="1283970" algn="l" rtl="0" eaLnBrk="0">
              <a:lnSpc>
                <a:spcPts val="1845"/>
              </a:lnSpc>
              <a:spcBef>
                <a:spcPts val="0"/>
              </a:spcBef>
            </a:pP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实现集团、平台、实体企业三级联动</a:t>
            </a:r>
            <a:endParaRPr lang="en-US" altLang="en-US" sz="1500" dirty="0"/>
          </a:p>
        </p:txBody>
      </p:sp>
      <p:sp>
        <p:nvSpPr>
          <p:cNvPr id="100" name="textbox 100"/>
          <p:cNvSpPr/>
          <p:nvPr/>
        </p:nvSpPr>
        <p:spPr>
          <a:xfrm>
            <a:off x="4255008" y="5064252"/>
            <a:ext cx="5801995" cy="3708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lang="en-US" altLang="en-US" sz="600" dirty="0"/>
          </a:p>
          <a:p>
            <a:pPr marL="1525905" algn="l" rtl="0" eaLnBrk="0">
              <a:lnSpc>
                <a:spcPts val="1845"/>
              </a:lnSpc>
              <a:spcBef>
                <a:spcPts val="5"/>
              </a:spcBef>
            </a:pP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宣传推广活动</a:t>
            </a:r>
            <a:endParaRPr lang="en-US" altLang="en-US" sz="1500" dirty="0"/>
          </a:p>
        </p:txBody>
      </p:sp>
      <p:sp>
        <p:nvSpPr>
          <p:cNvPr id="102" name="textbox 102"/>
          <p:cNvSpPr/>
          <p:nvPr/>
        </p:nvSpPr>
        <p:spPr>
          <a:xfrm>
            <a:off x="4255008" y="4555235"/>
            <a:ext cx="5801995" cy="3689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lang="en-US" altLang="en-US" sz="600" dirty="0"/>
          </a:p>
          <a:p>
            <a:pPr marL="1525905" algn="l" rtl="0" eaLnBrk="0">
              <a:lnSpc>
                <a:spcPts val="1845"/>
              </a:lnSpc>
            </a:pP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主题实践活动</a:t>
            </a:r>
            <a:endParaRPr lang="en-US" altLang="en-US" sz="1500" dirty="0"/>
          </a:p>
        </p:txBody>
      </p:sp>
      <p:sp>
        <p:nvSpPr>
          <p:cNvPr id="104" name="textbox 104"/>
          <p:cNvSpPr/>
          <p:nvPr/>
        </p:nvSpPr>
        <p:spPr>
          <a:xfrm>
            <a:off x="4255008" y="6083808"/>
            <a:ext cx="5801995" cy="3689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lang="en-US" altLang="en-US" sz="600" dirty="0"/>
          </a:p>
          <a:p>
            <a:pPr marL="1931670" algn="l" rtl="0" eaLnBrk="0">
              <a:lnSpc>
                <a:spcPts val="1850"/>
              </a:lnSpc>
              <a:spcBef>
                <a:spcPts val="0"/>
              </a:spcBef>
            </a:pP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对标</a:t>
            </a:r>
            <a:endParaRPr lang="en-US" altLang="en-US" sz="1500" dirty="0"/>
          </a:p>
        </p:txBody>
      </p:sp>
      <p:sp>
        <p:nvSpPr>
          <p:cNvPr id="106" name="textbox 106"/>
          <p:cNvSpPr/>
          <p:nvPr/>
        </p:nvSpPr>
        <p:spPr>
          <a:xfrm>
            <a:off x="4255008" y="5574791"/>
            <a:ext cx="5801995" cy="3689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4000"/>
              </a:lnSpc>
            </a:pPr>
            <a:endParaRPr lang="en-US" altLang="en-US" sz="600" dirty="0"/>
          </a:p>
          <a:p>
            <a:pPr marL="1525905" algn="l" rtl="0" eaLnBrk="0">
              <a:lnSpc>
                <a:spcPts val="1850"/>
              </a:lnSpc>
              <a:spcBef>
                <a:spcPts val="5"/>
              </a:spcBef>
            </a:pP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开展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1500" b="1" kern="0" spc="9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创新创效活动</a:t>
            </a:r>
            <a:endParaRPr lang="en-US" altLang="en-US" sz="1500" dirty="0"/>
          </a:p>
        </p:txBody>
      </p:sp>
      <p:sp>
        <p:nvSpPr>
          <p:cNvPr id="108" name="textbox 108"/>
          <p:cNvSpPr/>
          <p:nvPr/>
        </p:nvSpPr>
        <p:spPr>
          <a:xfrm>
            <a:off x="4255008" y="4067555"/>
            <a:ext cx="5801995" cy="3689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lang="en-US" altLang="en-US" sz="600" dirty="0"/>
          </a:p>
          <a:p>
            <a:pPr marL="1727835" algn="l" rtl="0" eaLnBrk="0">
              <a:lnSpc>
                <a:spcPts val="1845"/>
              </a:lnSpc>
            </a:pP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建设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1500" b="1" kern="0" spc="80" dirty="0">
                <a:solidFill>
                  <a:srgbClr val="3862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实施项目</a:t>
            </a:r>
            <a:endParaRPr lang="en-US" altLang="en-US" sz="1500" dirty="0"/>
          </a:p>
        </p:txBody>
      </p:sp>
      <p:sp>
        <p:nvSpPr>
          <p:cNvPr id="110" name="textbox 110"/>
          <p:cNvSpPr/>
          <p:nvPr/>
        </p:nvSpPr>
        <p:spPr>
          <a:xfrm>
            <a:off x="751180" y="528625"/>
            <a:ext cx="4003675" cy="4997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algn="r" rtl="0" eaLnBrk="0">
              <a:lnSpc>
                <a:spcPct val="97000"/>
              </a:lnSpc>
            </a:pP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党建</a:t>
            </a: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</a:t>
            </a: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双碳</a:t>
            </a: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3200" b="1" kern="0" spc="-20" dirty="0">
                <a:solidFill>
                  <a:srgbClr val="ED7D31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行动体系</a:t>
            </a:r>
            <a:endParaRPr lang="en-US" altLang="en-US" sz="3200" dirty="0"/>
          </a:p>
        </p:txBody>
      </p:sp>
      <p:grpSp>
        <p:nvGrpSpPr>
          <p:cNvPr id="6" name="group 6"/>
          <p:cNvGrpSpPr/>
          <p:nvPr/>
        </p:nvGrpSpPr>
        <p:grpSpPr>
          <a:xfrm rot="21600000">
            <a:off x="1487423" y="4983479"/>
            <a:ext cx="2441447" cy="591312"/>
            <a:chOff x="0" y="0"/>
            <a:chExt cx="2441447" cy="591312"/>
          </a:xfrm>
        </p:grpSpPr>
        <p:pic>
          <p:nvPicPr>
            <p:cNvPr id="112" name="picture 1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0" y="0"/>
              <a:ext cx="2441447" cy="591312"/>
            </a:xfrm>
            <a:prstGeom prst="rect">
              <a:avLst/>
            </a:prstGeom>
          </p:spPr>
        </p:pic>
        <p:sp>
          <p:nvSpPr>
            <p:cNvPr id="114" name="textbox 114"/>
            <p:cNvSpPr/>
            <p:nvPr/>
          </p:nvSpPr>
          <p:spPr>
            <a:xfrm>
              <a:off x="-12700" y="-12700"/>
              <a:ext cx="2466975" cy="64452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7000"/>
                </a:lnSpc>
              </a:pPr>
              <a:endParaRPr lang="en-US" altLang="en-US" sz="1000" dirty="0"/>
            </a:p>
            <a:p>
              <a:pPr marL="155575" algn="l" rtl="0" eaLnBrk="0">
                <a:lnSpc>
                  <a:spcPct val="98000"/>
                </a:lnSpc>
                <a:spcBef>
                  <a:spcPts val="5"/>
                </a:spcBef>
              </a:pP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搭建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“</a:t>
              </a:r>
              <a:r>
                <a:rPr sz="2000" b="1" kern="0" spc="3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五个载体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”</a:t>
              </a:r>
              <a:endParaRPr lang="en-US" altLang="en-US" sz="1500" dirty="0"/>
            </a:p>
          </p:txBody>
        </p:sp>
      </p:grpSp>
      <p:grpSp>
        <p:nvGrpSpPr>
          <p:cNvPr id="8" name="group 8"/>
          <p:cNvGrpSpPr/>
          <p:nvPr/>
        </p:nvGrpSpPr>
        <p:grpSpPr>
          <a:xfrm rot="21600000">
            <a:off x="1487423" y="1341120"/>
            <a:ext cx="2441447" cy="533400"/>
            <a:chOff x="0" y="0"/>
            <a:chExt cx="2441447" cy="533400"/>
          </a:xfrm>
        </p:grpSpPr>
        <p:pic>
          <p:nvPicPr>
            <p:cNvPr id="116" name="picture 1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0" y="0"/>
              <a:ext cx="2441447" cy="533400"/>
            </a:xfrm>
            <a:prstGeom prst="rect">
              <a:avLst/>
            </a:prstGeom>
          </p:spPr>
        </p:pic>
        <p:sp>
          <p:nvSpPr>
            <p:cNvPr id="118" name="textbox 118"/>
            <p:cNvSpPr/>
            <p:nvPr/>
          </p:nvSpPr>
          <p:spPr>
            <a:xfrm>
              <a:off x="-12700" y="-12700"/>
              <a:ext cx="2466975" cy="58674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7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7000"/>
                </a:lnSpc>
              </a:pPr>
              <a:endParaRPr lang="en-US" altLang="en-US" sz="100" dirty="0"/>
            </a:p>
            <a:p>
              <a:pPr marL="165735" algn="l" rtl="0" eaLnBrk="0">
                <a:lnSpc>
                  <a:spcPct val="98000"/>
                </a:lnSpc>
              </a:pP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明确</a:t>
              </a: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“</a:t>
              </a:r>
              <a:r>
                <a:rPr sz="2000" b="1" kern="0" spc="2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一个目标</a:t>
              </a: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”</a:t>
              </a:r>
              <a:endParaRPr lang="en-US" altLang="en-US" sz="1500" dirty="0"/>
            </a:p>
          </p:txBody>
        </p:sp>
      </p:grpSp>
      <p:grpSp>
        <p:nvGrpSpPr>
          <p:cNvPr id="10" name="group 10"/>
          <p:cNvGrpSpPr/>
          <p:nvPr/>
        </p:nvGrpSpPr>
        <p:grpSpPr>
          <a:xfrm rot="21600000">
            <a:off x="1487423" y="2016251"/>
            <a:ext cx="2441447" cy="533400"/>
            <a:chOff x="0" y="0"/>
            <a:chExt cx="2441447" cy="533400"/>
          </a:xfrm>
        </p:grpSpPr>
        <p:pic>
          <p:nvPicPr>
            <p:cNvPr id="120" name="picture 1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600000">
              <a:off x="0" y="0"/>
              <a:ext cx="2441447" cy="533400"/>
            </a:xfrm>
            <a:prstGeom prst="rect">
              <a:avLst/>
            </a:prstGeom>
          </p:spPr>
        </p:pic>
        <p:sp>
          <p:nvSpPr>
            <p:cNvPr id="122" name="textbox 122"/>
            <p:cNvSpPr/>
            <p:nvPr/>
          </p:nvSpPr>
          <p:spPr>
            <a:xfrm>
              <a:off x="-12700" y="-12700"/>
              <a:ext cx="2466975" cy="58546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6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9000"/>
                </a:lnSpc>
              </a:pPr>
              <a:endParaRPr lang="en-US" altLang="en-US" sz="100" dirty="0"/>
            </a:p>
            <a:p>
              <a:pPr marL="164465" algn="l" rtl="0" eaLnBrk="0">
                <a:lnSpc>
                  <a:spcPct val="98000"/>
                </a:lnSpc>
              </a:pP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围绕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“</a:t>
              </a:r>
              <a:r>
                <a:rPr sz="2000" b="1" kern="0" spc="3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两个作用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”</a:t>
              </a:r>
              <a:endParaRPr lang="en-US" altLang="en-US" sz="1500" dirty="0"/>
            </a:p>
          </p:txBody>
        </p:sp>
      </p:grpSp>
      <p:grpSp>
        <p:nvGrpSpPr>
          <p:cNvPr id="12" name="group 12"/>
          <p:cNvGrpSpPr/>
          <p:nvPr/>
        </p:nvGrpSpPr>
        <p:grpSpPr>
          <a:xfrm rot="21600000">
            <a:off x="1487423" y="3366516"/>
            <a:ext cx="2441447" cy="531875"/>
            <a:chOff x="0" y="0"/>
            <a:chExt cx="2441447" cy="531875"/>
          </a:xfrm>
        </p:grpSpPr>
        <p:pic>
          <p:nvPicPr>
            <p:cNvPr id="124" name="picture 12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1600000">
              <a:off x="0" y="0"/>
              <a:ext cx="2441447" cy="531875"/>
            </a:xfrm>
            <a:prstGeom prst="rect">
              <a:avLst/>
            </a:prstGeom>
          </p:spPr>
        </p:pic>
        <p:sp>
          <p:nvSpPr>
            <p:cNvPr id="126" name="textbox 126"/>
            <p:cNvSpPr/>
            <p:nvPr/>
          </p:nvSpPr>
          <p:spPr>
            <a:xfrm>
              <a:off x="-12700" y="-12700"/>
              <a:ext cx="2466975" cy="58356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6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7000"/>
                </a:lnSpc>
              </a:pPr>
              <a:endParaRPr lang="en-US" altLang="en-US" sz="100" dirty="0"/>
            </a:p>
            <a:p>
              <a:pPr marL="156845" algn="l" rtl="0" eaLnBrk="0">
                <a:lnSpc>
                  <a:spcPct val="98000"/>
                </a:lnSpc>
              </a:pP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促进</a:t>
              </a: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“</a:t>
              </a:r>
              <a:r>
                <a:rPr sz="1500" b="1" kern="0" spc="-28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 </a:t>
              </a:r>
              <a:r>
                <a:rPr sz="2000" b="1" kern="0" spc="2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四个协同</a:t>
              </a:r>
              <a:r>
                <a:rPr sz="1500" b="1" kern="0" spc="2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”</a:t>
              </a:r>
              <a:endParaRPr lang="en-US" altLang="en-US" sz="1500" dirty="0"/>
            </a:p>
          </p:txBody>
        </p:sp>
      </p:grpSp>
      <p:grpSp>
        <p:nvGrpSpPr>
          <p:cNvPr id="14" name="group 14"/>
          <p:cNvGrpSpPr/>
          <p:nvPr/>
        </p:nvGrpSpPr>
        <p:grpSpPr>
          <a:xfrm rot="21600000">
            <a:off x="1487423" y="2691384"/>
            <a:ext cx="2441447" cy="531875"/>
            <a:chOff x="0" y="0"/>
            <a:chExt cx="2441447" cy="531875"/>
          </a:xfrm>
        </p:grpSpPr>
        <p:pic>
          <p:nvPicPr>
            <p:cNvPr id="128" name="picture 1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600000">
              <a:off x="0" y="0"/>
              <a:ext cx="2441447" cy="531875"/>
            </a:xfrm>
            <a:prstGeom prst="rect">
              <a:avLst/>
            </a:prstGeom>
          </p:spPr>
        </p:pic>
        <p:sp>
          <p:nvSpPr>
            <p:cNvPr id="130" name="textbox 130"/>
            <p:cNvSpPr/>
            <p:nvPr/>
          </p:nvSpPr>
          <p:spPr>
            <a:xfrm>
              <a:off x="-12700" y="-12700"/>
              <a:ext cx="2466975" cy="58356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6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7000"/>
                </a:lnSpc>
              </a:pPr>
              <a:endParaRPr lang="en-US" altLang="en-US" sz="100" dirty="0"/>
            </a:p>
            <a:p>
              <a:pPr marL="158750" algn="l" rtl="0" eaLnBrk="0">
                <a:lnSpc>
                  <a:spcPct val="98000"/>
                </a:lnSpc>
              </a:pP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实现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“</a:t>
              </a:r>
              <a:r>
                <a:rPr sz="2000" b="1" kern="0" spc="3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三级联动</a:t>
              </a:r>
              <a:r>
                <a:rPr sz="1500" b="1" kern="0" spc="3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”</a:t>
              </a:r>
              <a:endParaRPr lang="en-US" altLang="en-US" sz="1500" dirty="0"/>
            </a:p>
          </p:txBody>
        </p:sp>
      </p:grpSp>
      <p:pic>
        <p:nvPicPr>
          <p:cNvPr id="132" name="picture 1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sp>
        <p:nvSpPr>
          <p:cNvPr id="134" name="path"/>
          <p:cNvSpPr/>
          <p:nvPr/>
        </p:nvSpPr>
        <p:spPr>
          <a:xfrm>
            <a:off x="4049267" y="4219955"/>
            <a:ext cx="237744" cy="2043683"/>
          </a:xfrm>
          <a:custGeom>
            <a:avLst/>
            <a:gdLst/>
            <a:ahLst/>
            <a:cxnLst/>
            <a:rect l="0" t="0" r="0" b="0"/>
            <a:pathLst>
              <a:path w="374" h="3218">
                <a:moveTo>
                  <a:pt x="344" y="3188"/>
                </a:moveTo>
                <a:cubicBezTo>
                  <a:pt x="257" y="3188"/>
                  <a:pt x="187" y="3114"/>
                  <a:pt x="187" y="3023"/>
                </a:cubicBezTo>
                <a:lnTo>
                  <a:pt x="187" y="1774"/>
                </a:lnTo>
                <a:cubicBezTo>
                  <a:pt x="187" y="1683"/>
                  <a:pt x="116" y="1609"/>
                  <a:pt x="30" y="1609"/>
                </a:cubicBezTo>
                <a:cubicBezTo>
                  <a:pt x="116" y="1609"/>
                  <a:pt x="187" y="1535"/>
                  <a:pt x="187" y="1444"/>
                </a:cubicBezTo>
                <a:lnTo>
                  <a:pt x="187" y="195"/>
                </a:lnTo>
                <a:cubicBezTo>
                  <a:pt x="187" y="103"/>
                  <a:pt x="257" y="30"/>
                  <a:pt x="344" y="30"/>
                </a:cubicBezTo>
              </a:path>
            </a:pathLst>
          </a:custGeom>
          <a:noFill/>
          <a:ln w="38100" cap="flat">
            <a:solidFill>
              <a:srgbClr val="3862B7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36" name="textbox 136"/>
          <p:cNvSpPr/>
          <p:nvPr/>
        </p:nvSpPr>
        <p:spPr>
          <a:xfrm>
            <a:off x="88001" y="615931"/>
            <a:ext cx="419734" cy="4222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4000"/>
              </a:lnSpc>
            </a:pPr>
            <a:endParaRPr lang="en-US" altLang="en-US" sz="100" dirty="0"/>
          </a:p>
          <a:p>
            <a:pPr algn="r" rtl="0" eaLnBrk="0">
              <a:lnSpc>
                <a:spcPct val="81000"/>
              </a:lnSpc>
            </a:pPr>
            <a:r>
              <a:rPr sz="32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</a:t>
            </a:r>
            <a:endParaRPr lang="en-US" altLang="en-US" sz="3200" dirty="0"/>
          </a:p>
        </p:txBody>
      </p:sp>
      <p:sp>
        <p:nvSpPr>
          <p:cNvPr id="138" name="textbox 138"/>
          <p:cNvSpPr/>
          <p:nvPr/>
        </p:nvSpPr>
        <p:spPr>
          <a:xfrm>
            <a:off x="11900530" y="6352092"/>
            <a:ext cx="213995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algn="r" rtl="0" eaLnBrk="0">
              <a:lnSpc>
                <a:spcPct val="84000"/>
              </a:lnSpc>
            </a:pPr>
            <a:r>
              <a:rPr sz="1500" kern="0" spc="-6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11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1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142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16" name="group 16"/>
          <p:cNvGrpSpPr/>
          <p:nvPr/>
        </p:nvGrpSpPr>
        <p:grpSpPr>
          <a:xfrm rot="21600000">
            <a:off x="1024053" y="1295354"/>
            <a:ext cx="3512080" cy="4495129"/>
            <a:chOff x="0" y="0"/>
            <a:chExt cx="3512080" cy="4495129"/>
          </a:xfrm>
        </p:grpSpPr>
        <p:pic>
          <p:nvPicPr>
            <p:cNvPr id="144" name="picture 1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0" y="0"/>
              <a:ext cx="3512080" cy="4495129"/>
            </a:xfrm>
            <a:prstGeom prst="rect">
              <a:avLst/>
            </a:prstGeom>
          </p:spPr>
        </p:pic>
        <p:sp>
          <p:nvSpPr>
            <p:cNvPr id="146" name="rect"/>
            <p:cNvSpPr/>
            <p:nvPr/>
          </p:nvSpPr>
          <p:spPr>
            <a:xfrm>
              <a:off x="112850" y="120441"/>
              <a:ext cx="3311652" cy="427939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pic>
          <p:nvPicPr>
            <p:cNvPr id="148" name="picture 1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600000">
              <a:off x="679358" y="353613"/>
              <a:ext cx="2153363" cy="636176"/>
            </a:xfrm>
            <a:prstGeom prst="rect">
              <a:avLst/>
            </a:prstGeom>
          </p:spPr>
        </p:pic>
        <p:sp>
          <p:nvSpPr>
            <p:cNvPr id="150" name="textbox 150"/>
            <p:cNvSpPr/>
            <p:nvPr/>
          </p:nvSpPr>
          <p:spPr>
            <a:xfrm>
              <a:off x="307457" y="453022"/>
              <a:ext cx="2961004" cy="306577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7000"/>
                </a:lnSpc>
              </a:pPr>
              <a:endParaRPr lang="en-US" altLang="en-US" sz="100" dirty="0"/>
            </a:p>
            <a:p>
              <a:pPr marL="952500" algn="l" rtl="0" eaLnBrk="0">
                <a:lnSpc>
                  <a:spcPct val="97000"/>
                </a:lnSpc>
              </a:pPr>
              <a:r>
                <a:rPr sz="2000" b="1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煤电协同</a:t>
              </a:r>
              <a:endParaRPr lang="en-US" altLang="en-US" sz="2000" dirty="0"/>
            </a:p>
            <a:p>
              <a:pPr algn="l" rtl="0" eaLnBrk="0">
                <a:lnSpc>
                  <a:spcPct val="110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0000"/>
                </a:lnSpc>
              </a:pPr>
              <a:endParaRPr lang="en-US" altLang="en-US" sz="1000" dirty="0"/>
            </a:p>
            <a:p>
              <a:pPr marL="12700" algn="l" rtl="0" eaLnBrk="0">
                <a:lnSpc>
                  <a:spcPct val="89000"/>
                </a:lnSpc>
                <a:spcBef>
                  <a:spcPts val="610"/>
                </a:spcBef>
                <a:tabLst>
                  <a:tab pos="160020" algn="l"/>
                </a:tabLst>
              </a:pP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45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-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2023年</a:t>
              </a:r>
              <a:r>
                <a:rPr sz="2000" kern="0" spc="-26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-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，煤矿板块</a:t>
              </a:r>
              <a:r>
                <a:rPr sz="2000" kern="0" spc="-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和煤</a:t>
              </a:r>
              <a:endParaRPr lang="en-US" altLang="en-US" sz="2000" dirty="0"/>
            </a:p>
            <a:p>
              <a:pPr marL="279400" indent="13970" algn="l" rtl="0" eaLnBrk="0">
                <a:lnSpc>
                  <a:spcPct val="135000"/>
                </a:lnSpc>
                <a:spcBef>
                  <a:spcPts val="20"/>
                </a:spcBef>
              </a:pPr>
              <a:r>
                <a:rPr sz="2000" kern="0" spc="8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电板块电煤长协合同量</a:t>
              </a:r>
              <a:r>
                <a:rPr sz="2000" kern="0" spc="7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达到800万吨，</a:t>
              </a:r>
              <a:r>
                <a:rPr sz="2000" kern="0" spc="-2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同比提</a:t>
              </a: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-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升2.4倍</a:t>
              </a:r>
              <a:r>
                <a:rPr sz="2000" kern="0" spc="-2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-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b="1" kern="0" spc="-20" dirty="0">
                  <a:solidFill>
                    <a:srgbClr val="E693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集团所产动力</a:t>
              </a:r>
              <a:r>
                <a:rPr sz="2000" b="1" kern="0" spc="0" dirty="0">
                  <a:solidFill>
                    <a:srgbClr val="E693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b="1" kern="0" spc="90" dirty="0">
                  <a:solidFill>
                    <a:srgbClr val="E693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煤全部配置集团内燃煤</a:t>
              </a:r>
              <a:r>
                <a:rPr sz="2000" b="1" kern="0" spc="80" dirty="0">
                  <a:solidFill>
                    <a:srgbClr val="E693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b="1" kern="0" spc="-10" dirty="0">
                  <a:solidFill>
                    <a:srgbClr val="E693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电厂</a:t>
              </a:r>
              <a:r>
                <a:rPr sz="2000" kern="0" spc="-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en-US" altLang="en-US" sz="2000" dirty="0"/>
            </a:p>
          </p:txBody>
        </p:sp>
        <p:pic>
          <p:nvPicPr>
            <p:cNvPr id="152" name="picture 1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600000">
              <a:off x="320157" y="1213702"/>
              <a:ext cx="147360" cy="149650"/>
            </a:xfrm>
            <a:prstGeom prst="rect">
              <a:avLst/>
            </a:prstGeom>
          </p:spPr>
        </p:pic>
      </p:grpSp>
      <p:grpSp>
        <p:nvGrpSpPr>
          <p:cNvPr id="18" name="group 18"/>
          <p:cNvGrpSpPr/>
          <p:nvPr/>
        </p:nvGrpSpPr>
        <p:grpSpPr>
          <a:xfrm rot="21600000">
            <a:off x="8226476" y="1295354"/>
            <a:ext cx="3512080" cy="4495129"/>
            <a:chOff x="0" y="0"/>
            <a:chExt cx="3512080" cy="4495129"/>
          </a:xfrm>
        </p:grpSpPr>
        <p:pic>
          <p:nvPicPr>
            <p:cNvPr id="154" name="picture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0" y="0"/>
              <a:ext cx="3512080" cy="4495129"/>
            </a:xfrm>
            <a:prstGeom prst="rect">
              <a:avLst/>
            </a:prstGeom>
          </p:spPr>
        </p:pic>
        <p:sp>
          <p:nvSpPr>
            <p:cNvPr id="156" name="rect"/>
            <p:cNvSpPr/>
            <p:nvPr/>
          </p:nvSpPr>
          <p:spPr>
            <a:xfrm>
              <a:off x="112850" y="120441"/>
              <a:ext cx="3311652" cy="427939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pic>
          <p:nvPicPr>
            <p:cNvPr id="158" name="picture 15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1600000">
              <a:off x="682368" y="387141"/>
              <a:ext cx="2156488" cy="636176"/>
            </a:xfrm>
            <a:prstGeom prst="rect">
              <a:avLst/>
            </a:prstGeom>
          </p:spPr>
        </p:pic>
        <p:sp>
          <p:nvSpPr>
            <p:cNvPr id="160" name="textbox 160"/>
            <p:cNvSpPr/>
            <p:nvPr/>
          </p:nvSpPr>
          <p:spPr>
            <a:xfrm>
              <a:off x="317871" y="486296"/>
              <a:ext cx="3028314" cy="316865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73000"/>
                </a:lnSpc>
              </a:pPr>
              <a:endParaRPr lang="en-US" altLang="en-US" sz="100" dirty="0"/>
            </a:p>
            <a:p>
              <a:pPr marL="948690" algn="l" rtl="0" eaLnBrk="0">
                <a:lnSpc>
                  <a:spcPct val="98000"/>
                </a:lnSpc>
              </a:pPr>
              <a:r>
                <a:rPr sz="2000" b="1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产融协同</a:t>
              </a:r>
              <a:endParaRPr lang="en-US" altLang="en-US" sz="2000" dirty="0"/>
            </a:p>
            <a:p>
              <a:pPr algn="l" rtl="0" eaLnBrk="0">
                <a:lnSpc>
                  <a:spcPct val="144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45000"/>
                </a:lnSpc>
              </a:pPr>
              <a:endParaRPr lang="en-US" altLang="en-US" sz="1000" dirty="0"/>
            </a:p>
            <a:p>
              <a:pPr marL="12700" algn="l" rtl="0" eaLnBrk="0">
                <a:lnSpc>
                  <a:spcPct val="89000"/>
                </a:lnSpc>
                <a:spcBef>
                  <a:spcPts val="610"/>
                </a:spcBef>
                <a:tabLst>
                  <a:tab pos="160020" algn="l"/>
                </a:tabLst>
              </a:pP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36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2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集团金融版块对风光</a:t>
              </a:r>
              <a:endParaRPr lang="en-US" altLang="en-US" sz="2000" dirty="0"/>
            </a:p>
            <a:p>
              <a:pPr marL="281305" indent="-1905" algn="l" rtl="0" eaLnBrk="0">
                <a:lnSpc>
                  <a:spcPct val="134000"/>
                </a:lnSpc>
                <a:spcBef>
                  <a:spcPts val="120"/>
                </a:spcBef>
              </a:pPr>
              <a:r>
                <a:rPr sz="2000" kern="0" spc="16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项目提供有力的资金   </a:t>
              </a:r>
              <a:r>
                <a:rPr sz="2000" kern="0" spc="1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支持</a:t>
              </a:r>
              <a:r>
                <a:rPr sz="2000" kern="0" spc="-3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kern="0" spc="-33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集团资金归集   </a:t>
              </a:r>
              <a:r>
                <a:rPr sz="2000" kern="0" spc="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率超</a:t>
              </a:r>
              <a:r>
                <a:rPr sz="2000" kern="0" spc="-16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75%</a:t>
              </a:r>
              <a:r>
                <a:rPr sz="2000" kern="0" spc="-33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kern="0" spc="-3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全年</a:t>
              </a:r>
              <a:r>
                <a:rPr sz="2000" kern="0" spc="-27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b="1" kern="0" spc="4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平均   </a:t>
              </a:r>
              <a:r>
                <a:rPr sz="2000" b="1" kern="0" spc="11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融资成本同比下降44   </a:t>
              </a:r>
              <a:r>
                <a:rPr sz="2000" b="1" kern="0" spc="2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个基点</a:t>
              </a:r>
              <a:r>
                <a:rPr sz="2000" kern="0" spc="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kern="0" spc="-29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创历史新低。</a:t>
              </a:r>
              <a:endParaRPr lang="en-US" altLang="en-US" sz="2000" dirty="0"/>
            </a:p>
          </p:txBody>
        </p:sp>
        <p:pic>
          <p:nvPicPr>
            <p:cNvPr id="162" name="picture 16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600000">
              <a:off x="330571" y="1352767"/>
              <a:ext cx="147359" cy="149650"/>
            </a:xfrm>
            <a:prstGeom prst="rect">
              <a:avLst/>
            </a:prstGeom>
          </p:spPr>
        </p:pic>
      </p:grpSp>
      <p:grpSp>
        <p:nvGrpSpPr>
          <p:cNvPr id="20" name="group 20"/>
          <p:cNvGrpSpPr/>
          <p:nvPr/>
        </p:nvGrpSpPr>
        <p:grpSpPr>
          <a:xfrm rot="21600000">
            <a:off x="4638390" y="1302218"/>
            <a:ext cx="3510214" cy="4496641"/>
            <a:chOff x="0" y="0"/>
            <a:chExt cx="3510214" cy="4496641"/>
          </a:xfrm>
        </p:grpSpPr>
        <p:pic>
          <p:nvPicPr>
            <p:cNvPr id="164" name="picture 16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21600000">
              <a:off x="0" y="0"/>
              <a:ext cx="3510214" cy="4496641"/>
            </a:xfrm>
            <a:prstGeom prst="rect">
              <a:avLst/>
            </a:prstGeom>
          </p:spPr>
        </p:pic>
        <p:sp>
          <p:nvSpPr>
            <p:cNvPr id="166" name="rect"/>
            <p:cNvSpPr/>
            <p:nvPr/>
          </p:nvSpPr>
          <p:spPr>
            <a:xfrm>
              <a:off x="111917" y="121198"/>
              <a:ext cx="3311651" cy="427939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pic>
          <p:nvPicPr>
            <p:cNvPr id="168" name="picture 16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21600000">
              <a:off x="676862" y="378753"/>
              <a:ext cx="2156488" cy="636176"/>
            </a:xfrm>
            <a:prstGeom prst="rect">
              <a:avLst/>
            </a:prstGeom>
          </p:spPr>
        </p:pic>
        <p:sp>
          <p:nvSpPr>
            <p:cNvPr id="170" name="textbox 170"/>
            <p:cNvSpPr/>
            <p:nvPr/>
          </p:nvSpPr>
          <p:spPr>
            <a:xfrm>
              <a:off x="391893" y="478296"/>
              <a:ext cx="2724785" cy="348551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9000"/>
                </a:lnSpc>
              </a:pPr>
              <a:endParaRPr lang="en-US" altLang="en-US" sz="100" dirty="0"/>
            </a:p>
            <a:p>
              <a:pPr marL="871220" algn="l" rtl="0" eaLnBrk="0">
                <a:lnSpc>
                  <a:spcPct val="97000"/>
                </a:lnSpc>
              </a:pPr>
              <a:r>
                <a:rPr sz="2000" b="1" kern="0" spc="-1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热电协同</a:t>
              </a:r>
              <a:endParaRPr lang="en-US" altLang="en-US" sz="2000" dirty="0"/>
            </a:p>
            <a:p>
              <a:pPr algn="l" rtl="0" eaLnBrk="0">
                <a:lnSpc>
                  <a:spcPct val="115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15000"/>
                </a:lnSpc>
              </a:pPr>
              <a:endParaRPr lang="en-US" altLang="en-US" sz="1000" dirty="0"/>
            </a:p>
            <a:p>
              <a:pPr marL="12700" algn="l" rtl="0" eaLnBrk="0">
                <a:lnSpc>
                  <a:spcPct val="89000"/>
                </a:lnSpc>
                <a:spcBef>
                  <a:spcPts val="600"/>
                </a:spcBef>
                <a:tabLst>
                  <a:tab pos="160020" algn="l"/>
                </a:tabLst>
              </a:pP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	</a:t>
              </a:r>
              <a:r>
                <a:rPr sz="2000" kern="0" spc="39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热电协同发挥产业链</a:t>
              </a:r>
              <a:endParaRPr lang="en-US" altLang="en-US" sz="2000" dirty="0"/>
            </a:p>
            <a:p>
              <a:pPr marL="280670" algn="l" rtl="0" eaLnBrk="0">
                <a:lnSpc>
                  <a:spcPct val="134000"/>
                </a:lnSpc>
                <a:spcBef>
                  <a:spcPts val="120"/>
                </a:spcBef>
              </a:pP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优势，</a:t>
              </a:r>
              <a:r>
                <a:rPr sz="2000" kern="0" spc="-38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京内燃气热电</a:t>
              </a: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2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联产机组供热季能源</a:t>
              </a:r>
              <a:r>
                <a:rPr sz="2000" kern="0" spc="3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b="1" kern="0" spc="4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利用效率接近90%</a:t>
              </a:r>
              <a:r>
                <a:rPr sz="2000" b="1" kern="0" spc="-120" dirty="0">
                  <a:solidFill>
                    <a:srgbClr val="E69122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4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8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降低了燃气使用量</a:t>
              </a:r>
              <a:r>
                <a:rPr sz="2000" kern="0" spc="-9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8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，</a:t>
              </a: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减少了碳排放，</a:t>
              </a:r>
              <a:r>
                <a:rPr sz="2000" kern="0" spc="-37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10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提高</a:t>
              </a:r>
              <a:r>
                <a:rPr sz="2000" kern="0" spc="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2000" kern="0" spc="-10" dirty="0">
                  <a:solidFill>
                    <a:srgbClr val="3862B7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了经济性。</a:t>
              </a:r>
              <a:endParaRPr lang="en-US" altLang="en-US" sz="2000" dirty="0"/>
            </a:p>
          </p:txBody>
        </p:sp>
        <p:pic>
          <p:nvPicPr>
            <p:cNvPr id="172" name="picture 17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21600000">
              <a:off x="404593" y="1252993"/>
              <a:ext cx="147536" cy="149830"/>
            </a:xfrm>
            <a:prstGeom prst="rect">
              <a:avLst/>
            </a:prstGeom>
          </p:spPr>
        </p:pic>
      </p:grpSp>
      <p:pic>
        <p:nvPicPr>
          <p:cNvPr id="174" name="picture 17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sp>
        <p:nvSpPr>
          <p:cNvPr id="176" name="textbox 176"/>
          <p:cNvSpPr/>
          <p:nvPr/>
        </p:nvSpPr>
        <p:spPr>
          <a:xfrm>
            <a:off x="87187" y="605759"/>
            <a:ext cx="421005" cy="4324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8000"/>
              </a:lnSpc>
            </a:pPr>
            <a:endParaRPr lang="en-US" altLang="en-US" sz="100" dirty="0"/>
          </a:p>
          <a:p>
            <a:pPr algn="r" rtl="0" eaLnBrk="0">
              <a:lnSpc>
                <a:spcPct val="83000"/>
              </a:lnSpc>
            </a:pPr>
            <a:r>
              <a:rPr sz="32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</a:t>
            </a:r>
            <a:endParaRPr lang="en-US" altLang="en-US" sz="3200" dirty="0"/>
          </a:p>
        </p:txBody>
      </p:sp>
      <p:sp>
        <p:nvSpPr>
          <p:cNvPr id="178" name="textbox 178"/>
          <p:cNvSpPr/>
          <p:nvPr/>
        </p:nvSpPr>
        <p:spPr>
          <a:xfrm>
            <a:off x="11871710" y="6396288"/>
            <a:ext cx="242570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500" kern="0" spc="1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34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1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182" name="rect"/>
          <p:cNvSpPr/>
          <p:nvPr/>
        </p:nvSpPr>
        <p:spPr>
          <a:xfrm>
            <a:off x="659892" y="0"/>
            <a:ext cx="11532107" cy="6857999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4" name="textbox 184"/>
          <p:cNvSpPr/>
          <p:nvPr/>
        </p:nvSpPr>
        <p:spPr>
          <a:xfrm>
            <a:off x="6811467" y="2943504"/>
            <a:ext cx="5005704" cy="32639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76200" algn="l" rtl="0" eaLnBrk="0">
              <a:lnSpc>
                <a:spcPct val="89000"/>
              </a:lnSpc>
            </a:pPr>
            <a:r>
              <a:rPr sz="2400" b="1" kern="0" spc="12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连续</a:t>
            </a:r>
            <a:r>
              <a:rPr sz="2400" b="1" kern="0" spc="120" dirty="0">
                <a:solidFill>
                  <a:srgbClr val="E6932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4</a:t>
            </a:r>
            <a:r>
              <a:rPr sz="2400" b="1" kern="0" spc="12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年保持市国资委经营考核</a:t>
            </a:r>
            <a:r>
              <a:rPr sz="2400" b="1" kern="0" spc="120" dirty="0">
                <a:solidFill>
                  <a:srgbClr val="E6932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A</a:t>
            </a:r>
            <a:r>
              <a:rPr sz="2400" b="1" kern="0" spc="12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级</a:t>
            </a:r>
            <a:endParaRPr lang="en-US" altLang="en-US" sz="2400" dirty="0"/>
          </a:p>
          <a:p>
            <a:pPr marL="88265" indent="-15240" algn="l" rtl="0" eaLnBrk="0">
              <a:lnSpc>
                <a:spcPct val="132000"/>
              </a:lnSpc>
              <a:spcBef>
                <a:spcPts val="55"/>
              </a:spcBef>
            </a:pPr>
            <a:r>
              <a:rPr sz="2400" b="1" kern="0" spc="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企业序列</a:t>
            </a:r>
            <a:r>
              <a:rPr sz="2400" b="1" kern="0" spc="-39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，第三次入选国务院国</a:t>
            </a:r>
            <a:r>
              <a:rPr sz="2400" b="1" kern="0" spc="-1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资委</a:t>
            </a:r>
            <a:r>
              <a:rPr sz="2400" b="1" kern="0" spc="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-10" dirty="0">
                <a:solidFill>
                  <a:srgbClr val="E6932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“</a:t>
            </a:r>
            <a:r>
              <a:rPr sz="2400" b="1" kern="0" spc="-10" dirty="0">
                <a:solidFill>
                  <a:srgbClr val="E6932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双百企业</a:t>
            </a:r>
            <a:r>
              <a:rPr sz="2400" b="1" kern="0" spc="-10" dirty="0">
                <a:solidFill>
                  <a:srgbClr val="E6932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”</a:t>
            </a:r>
            <a:r>
              <a:rPr sz="2400" b="1" kern="0" spc="0" dirty="0">
                <a:solidFill>
                  <a:srgbClr val="E69322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endParaRPr lang="en-US" altLang="en-US" sz="2400" dirty="0"/>
          </a:p>
          <a:p>
            <a:pPr marL="687070" algn="l" rtl="0" eaLnBrk="0">
              <a:lnSpc>
                <a:spcPct val="85000"/>
              </a:lnSpc>
              <a:spcBef>
                <a:spcPts val="1405"/>
              </a:spcBef>
            </a:pPr>
            <a:r>
              <a:rPr sz="2300" kern="0" spc="150" dirty="0">
                <a:solidFill>
                  <a:srgbClr val="23468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2023年上半年</a:t>
            </a:r>
            <a:r>
              <a:rPr sz="2300" kern="0" spc="150" dirty="0">
                <a:solidFill>
                  <a:srgbClr val="23468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300" kern="0" spc="150" dirty="0">
                <a:solidFill>
                  <a:srgbClr val="2B56AD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营业总收入保</a:t>
            </a:r>
            <a:endParaRPr lang="en-US" altLang="en-US" sz="2300" dirty="0"/>
          </a:p>
          <a:p>
            <a:pPr marL="72390" algn="l" rtl="0" eaLnBrk="0">
              <a:lnSpc>
                <a:spcPct val="91000"/>
              </a:lnSpc>
              <a:spcBef>
                <a:spcPts val="1370"/>
              </a:spcBef>
            </a:pPr>
            <a:r>
              <a:rPr sz="2400" kern="0" spc="2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持稳健增长态势</a:t>
            </a:r>
            <a:r>
              <a:rPr sz="2400" kern="0" spc="160" dirty="0">
                <a:solidFill>
                  <a:srgbClr val="22458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400" kern="0" spc="2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增幅</a:t>
            </a:r>
            <a:r>
              <a:rPr sz="2400" kern="0" spc="2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6</a:t>
            </a:r>
            <a:r>
              <a:rPr sz="3600" kern="0" spc="20" baseline="-1600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400" kern="0" spc="2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25%</a:t>
            </a:r>
            <a:r>
              <a:rPr sz="2400" kern="0" spc="20" dirty="0">
                <a:solidFill>
                  <a:srgbClr val="2D5DB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r>
              <a:rPr sz="2400" kern="0" spc="-550" dirty="0">
                <a:solidFill>
                  <a:srgbClr val="2D5DB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b="1" kern="0" spc="20" dirty="0">
                <a:solidFill>
                  <a:srgbClr val="E58C1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利润</a:t>
            </a:r>
            <a:endParaRPr lang="en-US" altLang="en-US" sz="2400" dirty="0"/>
          </a:p>
          <a:p>
            <a:pPr marL="81280" indent="-8255" algn="l" rtl="0" eaLnBrk="0">
              <a:lnSpc>
                <a:spcPct val="130000"/>
              </a:lnSpc>
              <a:spcBef>
                <a:spcPts val="50"/>
              </a:spcBef>
            </a:pPr>
            <a:r>
              <a:rPr sz="2400" b="1" kern="0" spc="160" dirty="0">
                <a:solidFill>
                  <a:srgbClr val="E58C1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总额再创历史同期最好成绩</a:t>
            </a:r>
            <a:r>
              <a:rPr sz="2400" b="1" kern="0" spc="230" dirty="0">
                <a:solidFill>
                  <a:srgbClr val="E58C1E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2400" kern="0" spc="16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增幅</a:t>
            </a:r>
            <a:r>
              <a:rPr sz="2400" kern="0" spc="0" dirty="0">
                <a:solidFill>
                  <a:srgbClr val="4472C4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400" kern="0" spc="10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5</a:t>
            </a:r>
            <a:r>
              <a:rPr sz="3600" kern="0" spc="100" baseline="-1700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.</a:t>
            </a:r>
            <a:r>
              <a:rPr sz="2400" kern="0" spc="10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3%</a:t>
            </a:r>
            <a:r>
              <a:rPr sz="2400" kern="0" spc="20" dirty="0">
                <a:solidFill>
                  <a:srgbClr val="4472C4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2400" kern="0" spc="100" dirty="0">
                <a:solidFill>
                  <a:srgbClr val="2348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用实际行动助</a:t>
            </a:r>
            <a:r>
              <a:rPr sz="2400" kern="0" spc="90" dirty="0">
                <a:solidFill>
                  <a:srgbClr val="234892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力首都经济平</a:t>
            </a:r>
            <a:endParaRPr lang="en-US" altLang="en-US" sz="2400" dirty="0"/>
          </a:p>
        </p:txBody>
      </p:sp>
      <p:pic>
        <p:nvPicPr>
          <p:cNvPr id="186" name="picture 1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7703273" y="6061595"/>
            <a:ext cx="45974" cy="79324"/>
          </a:xfrm>
          <a:prstGeom prst="rect">
            <a:avLst/>
          </a:prstGeom>
        </p:spPr>
      </p:pic>
      <p:pic>
        <p:nvPicPr>
          <p:cNvPr id="188" name="picture 18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0857682" y="5592203"/>
            <a:ext cx="45973" cy="79324"/>
          </a:xfrm>
          <a:prstGeom prst="rect">
            <a:avLst/>
          </a:prstGeom>
        </p:spPr>
      </p:pic>
      <p:pic>
        <p:nvPicPr>
          <p:cNvPr id="190" name="picture 1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9093709" y="5121275"/>
            <a:ext cx="45973" cy="79375"/>
          </a:xfrm>
          <a:prstGeom prst="rect">
            <a:avLst/>
          </a:prstGeom>
        </p:spPr>
      </p:pic>
      <p:pic>
        <p:nvPicPr>
          <p:cNvPr id="192" name="picture 1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9585579" y="4651883"/>
            <a:ext cx="45973" cy="79375"/>
          </a:xfrm>
          <a:prstGeom prst="rect">
            <a:avLst/>
          </a:prstGeom>
        </p:spPr>
      </p:pic>
      <p:pic>
        <p:nvPicPr>
          <p:cNvPr id="194" name="picture 19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8419746" y="4102100"/>
            <a:ext cx="74548" cy="75945"/>
          </a:xfrm>
          <a:prstGeom prst="rect">
            <a:avLst/>
          </a:prstGeom>
        </p:spPr>
      </p:pic>
      <p:grpSp>
        <p:nvGrpSpPr>
          <p:cNvPr id="22" name="group 22"/>
          <p:cNvGrpSpPr/>
          <p:nvPr/>
        </p:nvGrpSpPr>
        <p:grpSpPr>
          <a:xfrm rot="21600000">
            <a:off x="910047" y="752855"/>
            <a:ext cx="10278646" cy="1122814"/>
            <a:chOff x="0" y="0"/>
            <a:chExt cx="10278646" cy="1122814"/>
          </a:xfrm>
        </p:grpSpPr>
        <p:pic>
          <p:nvPicPr>
            <p:cNvPr id="196" name="picture 19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21600000">
              <a:off x="0" y="0"/>
              <a:ext cx="10278646" cy="1122814"/>
            </a:xfrm>
            <a:prstGeom prst="rect">
              <a:avLst/>
            </a:prstGeom>
          </p:spPr>
        </p:pic>
        <p:sp>
          <p:nvSpPr>
            <p:cNvPr id="198" name="textbox 198"/>
            <p:cNvSpPr/>
            <p:nvPr/>
          </p:nvSpPr>
          <p:spPr>
            <a:xfrm>
              <a:off x="-12700" y="-12700"/>
              <a:ext cx="10304144" cy="117728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92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7000"/>
                </a:lnSpc>
              </a:pPr>
              <a:endParaRPr lang="en-US" altLang="en-US" sz="100" dirty="0"/>
            </a:p>
            <a:p>
              <a:pPr marL="525145" algn="l" rtl="0" eaLnBrk="0">
                <a:lnSpc>
                  <a:spcPct val="95000"/>
                </a:lnSpc>
              </a:pPr>
              <a:r>
                <a:rPr sz="3200" b="1" kern="0" spc="-16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（三）集团能源结构持续优化，</a:t>
              </a:r>
              <a:r>
                <a:rPr sz="3200" b="1" kern="0" spc="53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sz="3200" b="1" kern="0" spc="-16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综合实力不断提升</a:t>
              </a:r>
              <a:endParaRPr lang="en-US" altLang="en-US" sz="3200" dirty="0"/>
            </a:p>
          </p:txBody>
        </p:sp>
      </p:grpSp>
      <p:sp>
        <p:nvSpPr>
          <p:cNvPr id="200" name="path"/>
          <p:cNvSpPr/>
          <p:nvPr/>
        </p:nvSpPr>
        <p:spPr>
          <a:xfrm>
            <a:off x="623316" y="3017520"/>
            <a:ext cx="4454652" cy="1905000"/>
          </a:xfrm>
          <a:custGeom>
            <a:avLst/>
            <a:gdLst/>
            <a:ahLst/>
            <a:cxnLst/>
            <a:rect l="0" t="0" r="0" b="0"/>
            <a:pathLst>
              <a:path w="7015" h="3000">
                <a:moveTo>
                  <a:pt x="0" y="3000"/>
                </a:moveTo>
                <a:cubicBezTo>
                  <a:pt x="561" y="2356"/>
                  <a:pt x="1316" y="1844"/>
                  <a:pt x="2291" y="1431"/>
                </a:cubicBezTo>
                <a:cubicBezTo>
                  <a:pt x="3279" y="1012"/>
                  <a:pt x="4514" y="690"/>
                  <a:pt x="5969" y="399"/>
                </a:cubicBezTo>
                <a:lnTo>
                  <a:pt x="5910" y="0"/>
                </a:lnTo>
                <a:lnTo>
                  <a:pt x="7015" y="639"/>
                </a:lnTo>
                <a:lnTo>
                  <a:pt x="6145" y="1598"/>
                </a:lnTo>
                <a:lnTo>
                  <a:pt x="6087" y="1198"/>
                </a:lnTo>
                <a:cubicBezTo>
                  <a:pt x="4759" y="1356"/>
                  <a:pt x="3595" y="1549"/>
                  <a:pt x="2599" y="1831"/>
                </a:cubicBezTo>
                <a:cubicBezTo>
                  <a:pt x="1586" y="2118"/>
                  <a:pt x="728" y="2499"/>
                  <a:pt x="0" y="3000"/>
                </a:cubicBezTo>
              </a:path>
            </a:pathLst>
          </a:custGeom>
          <a:solidFill>
            <a:srgbClr val="8FAADC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2" name="path"/>
          <p:cNvSpPr/>
          <p:nvPr/>
        </p:nvSpPr>
        <p:spPr>
          <a:xfrm>
            <a:off x="5191982" y="2774918"/>
            <a:ext cx="1416272" cy="1393380"/>
          </a:xfrm>
          <a:custGeom>
            <a:avLst/>
            <a:gdLst/>
            <a:ahLst/>
            <a:cxnLst/>
            <a:rect l="0" t="0" r="0" b="0"/>
            <a:pathLst>
              <a:path w="2230" h="2194">
                <a:moveTo>
                  <a:pt x="1896" y="328"/>
                </a:moveTo>
                <a:cubicBezTo>
                  <a:pt x="2328" y="753"/>
                  <a:pt x="2328" y="1441"/>
                  <a:pt x="1896" y="1865"/>
                </a:cubicBezTo>
                <a:cubicBezTo>
                  <a:pt x="1465" y="2290"/>
                  <a:pt x="765" y="2290"/>
                  <a:pt x="333" y="1865"/>
                </a:cubicBezTo>
                <a:cubicBezTo>
                  <a:pt x="-97" y="1441"/>
                  <a:pt x="-97" y="753"/>
                  <a:pt x="333" y="328"/>
                </a:cubicBezTo>
                <a:cubicBezTo>
                  <a:pt x="765" y="-96"/>
                  <a:pt x="1465" y="-96"/>
                  <a:pt x="1896" y="328"/>
                </a:cubicBezTo>
              </a:path>
            </a:pathLst>
          </a:custGeom>
          <a:solidFill>
            <a:srgbClr val="DD8C2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04" name="picture 2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6885431" y="2477642"/>
            <a:ext cx="5007610" cy="298323"/>
          </a:xfrm>
          <a:prstGeom prst="rect">
            <a:avLst/>
          </a:prstGeom>
        </p:spPr>
      </p:pic>
      <p:pic>
        <p:nvPicPr>
          <p:cNvPr id="206" name="picture 20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7498715" y="2006727"/>
            <a:ext cx="4296409" cy="297433"/>
          </a:xfrm>
          <a:prstGeom prst="rect">
            <a:avLst/>
          </a:prstGeom>
        </p:spPr>
      </p:pic>
      <p:grpSp>
        <p:nvGrpSpPr>
          <p:cNvPr id="24" name="group 24"/>
          <p:cNvGrpSpPr/>
          <p:nvPr/>
        </p:nvGrpSpPr>
        <p:grpSpPr>
          <a:xfrm rot="21600000">
            <a:off x="1586230" y="2759741"/>
            <a:ext cx="1337024" cy="913320"/>
            <a:chOff x="0" y="0"/>
            <a:chExt cx="1337024" cy="913320"/>
          </a:xfrm>
        </p:grpSpPr>
        <p:sp>
          <p:nvSpPr>
            <p:cNvPr id="208" name="path"/>
            <p:cNvSpPr/>
            <p:nvPr/>
          </p:nvSpPr>
          <p:spPr>
            <a:xfrm>
              <a:off x="0" y="0"/>
              <a:ext cx="1337024" cy="913320"/>
            </a:xfrm>
            <a:custGeom>
              <a:avLst/>
              <a:gdLst/>
              <a:ahLst/>
              <a:cxnLst/>
              <a:rect l="0" t="0" r="0" b="0"/>
              <a:pathLst>
                <a:path w="2105" h="1438">
                  <a:moveTo>
                    <a:pt x="1789" y="217"/>
                  </a:moveTo>
                  <a:cubicBezTo>
                    <a:pt x="2197" y="494"/>
                    <a:pt x="2197" y="943"/>
                    <a:pt x="1789" y="1220"/>
                  </a:cubicBezTo>
                  <a:cubicBezTo>
                    <a:pt x="1382" y="1497"/>
                    <a:pt x="722" y="1497"/>
                    <a:pt x="315" y="1220"/>
                  </a:cubicBezTo>
                  <a:cubicBezTo>
                    <a:pt x="-91" y="943"/>
                    <a:pt x="-91" y="494"/>
                    <a:pt x="315" y="217"/>
                  </a:cubicBezTo>
                  <a:cubicBezTo>
                    <a:pt x="722" y="-59"/>
                    <a:pt x="1382" y="-59"/>
                    <a:pt x="1789" y="217"/>
                  </a:cubicBezTo>
                </a:path>
              </a:pathLst>
            </a:custGeom>
            <a:solidFill>
              <a:srgbClr val="C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10" name="textbox 210"/>
            <p:cNvSpPr/>
            <p:nvPr/>
          </p:nvSpPr>
          <p:spPr>
            <a:xfrm>
              <a:off x="-12700" y="-12700"/>
              <a:ext cx="1362710" cy="95948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9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29000"/>
                </a:lnSpc>
              </a:pPr>
              <a:endParaRPr lang="en-US" altLang="en-US" sz="1000" dirty="0"/>
            </a:p>
            <a:p>
              <a:pPr marL="170180" algn="l" rtl="0" eaLnBrk="0">
                <a:lnSpc>
                  <a:spcPct val="97000"/>
                </a:lnSpc>
                <a:spcBef>
                  <a:spcPts val="5"/>
                </a:spcBef>
              </a:pPr>
              <a:r>
                <a:rPr sz="1700" b="1" kern="0" spc="-2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同比</a:t>
              </a:r>
              <a:r>
                <a:rPr sz="1700" b="1" kern="0" spc="-2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+6.25%</a:t>
              </a:r>
              <a:endParaRPr lang="en-US" altLang="en-US" sz="1700" dirty="0"/>
            </a:p>
          </p:txBody>
        </p:sp>
      </p:grpSp>
      <p:grpSp>
        <p:nvGrpSpPr>
          <p:cNvPr id="26" name="group 26"/>
          <p:cNvGrpSpPr/>
          <p:nvPr/>
        </p:nvGrpSpPr>
        <p:grpSpPr>
          <a:xfrm rot="21600000">
            <a:off x="3271710" y="2406173"/>
            <a:ext cx="1122172" cy="913320"/>
            <a:chOff x="0" y="0"/>
            <a:chExt cx="1122172" cy="913320"/>
          </a:xfrm>
        </p:grpSpPr>
        <p:sp>
          <p:nvSpPr>
            <p:cNvPr id="212" name="path"/>
            <p:cNvSpPr/>
            <p:nvPr/>
          </p:nvSpPr>
          <p:spPr>
            <a:xfrm>
              <a:off x="0" y="0"/>
              <a:ext cx="1122172" cy="913320"/>
            </a:xfrm>
            <a:custGeom>
              <a:avLst/>
              <a:gdLst/>
              <a:ahLst/>
              <a:cxnLst/>
              <a:rect l="0" t="0" r="0" b="0"/>
              <a:pathLst>
                <a:path w="1767" h="1438">
                  <a:moveTo>
                    <a:pt x="1501" y="217"/>
                  </a:moveTo>
                  <a:cubicBezTo>
                    <a:pt x="1842" y="494"/>
                    <a:pt x="1842" y="943"/>
                    <a:pt x="1501" y="1220"/>
                  </a:cubicBezTo>
                  <a:cubicBezTo>
                    <a:pt x="1160" y="1497"/>
                    <a:pt x="607" y="1497"/>
                    <a:pt x="265" y="1220"/>
                  </a:cubicBezTo>
                  <a:cubicBezTo>
                    <a:pt x="-75" y="943"/>
                    <a:pt x="-75" y="494"/>
                    <a:pt x="265" y="217"/>
                  </a:cubicBezTo>
                  <a:cubicBezTo>
                    <a:pt x="607" y="-59"/>
                    <a:pt x="1160" y="-59"/>
                    <a:pt x="1501" y="217"/>
                  </a:cubicBezTo>
                </a:path>
              </a:pathLst>
            </a:custGeom>
            <a:solidFill>
              <a:srgbClr val="C00000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14" name="textbox 214"/>
            <p:cNvSpPr/>
            <p:nvPr/>
          </p:nvSpPr>
          <p:spPr>
            <a:xfrm>
              <a:off x="-12700" y="-12700"/>
              <a:ext cx="1148080" cy="963294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6000"/>
                </a:lnSpc>
              </a:pPr>
              <a:endParaRPr lang="en-US" altLang="en-US" sz="1000" dirty="0"/>
            </a:p>
            <a:p>
              <a:pPr algn="l" rtl="0" eaLnBrk="0">
                <a:lnSpc>
                  <a:spcPct val="126000"/>
                </a:lnSpc>
              </a:pPr>
              <a:endParaRPr lang="en-US" altLang="en-US" sz="1000" dirty="0"/>
            </a:p>
            <a:p>
              <a:pPr marL="134620" algn="l" rtl="0" eaLnBrk="0">
                <a:lnSpc>
                  <a:spcPts val="2210"/>
                </a:lnSpc>
                <a:spcBef>
                  <a:spcPts val="5"/>
                </a:spcBef>
              </a:pPr>
              <a:r>
                <a:rPr sz="1800" b="1" kern="0" spc="-20" dirty="0">
                  <a:solidFill>
                    <a:srgbClr val="FCFCFC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4337</a:t>
              </a:r>
              <a:r>
                <a:rPr sz="1800" b="1" kern="0" spc="-20" dirty="0">
                  <a:solidFill>
                    <a:srgbClr val="FCFCFC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亿</a:t>
              </a:r>
              <a:r>
                <a:rPr sz="1200" b="1" kern="0" spc="-20" dirty="0">
                  <a:solidFill>
                    <a:srgbClr val="FCFCFC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元</a:t>
              </a:r>
              <a:endParaRPr lang="en-US" altLang="en-US" sz="1200" dirty="0"/>
            </a:p>
          </p:txBody>
        </p:sp>
      </p:grpSp>
      <p:sp>
        <p:nvSpPr>
          <p:cNvPr id="216" name="textbox 216"/>
          <p:cNvSpPr/>
          <p:nvPr/>
        </p:nvSpPr>
        <p:spPr>
          <a:xfrm>
            <a:off x="2034269" y="5316467"/>
            <a:ext cx="735965" cy="2330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供热面积</a:t>
            </a:r>
            <a:endParaRPr lang="en-US" altLang="en-US" sz="1400" dirty="0"/>
          </a:p>
        </p:txBody>
      </p:sp>
      <p:grpSp>
        <p:nvGrpSpPr>
          <p:cNvPr id="28" name="group 28"/>
          <p:cNvGrpSpPr/>
          <p:nvPr/>
        </p:nvGrpSpPr>
        <p:grpSpPr>
          <a:xfrm rot="21600000">
            <a:off x="1327181" y="4491005"/>
            <a:ext cx="913320" cy="913320"/>
            <a:chOff x="0" y="0"/>
            <a:chExt cx="913320" cy="913320"/>
          </a:xfrm>
        </p:grpSpPr>
        <p:sp>
          <p:nvSpPr>
            <p:cNvPr id="218" name="path"/>
            <p:cNvSpPr/>
            <p:nvPr/>
          </p:nvSpPr>
          <p:spPr>
            <a:xfrm>
              <a:off x="0" y="0"/>
              <a:ext cx="913320" cy="913320"/>
            </a:xfrm>
            <a:custGeom>
              <a:avLst/>
              <a:gdLst/>
              <a:ahLst/>
              <a:cxnLst/>
              <a:rect l="0" t="0" r="0" b="0"/>
              <a:pathLst>
                <a:path w="1438" h="1438">
                  <a:moveTo>
                    <a:pt x="1220" y="217"/>
                  </a:moveTo>
                  <a:cubicBezTo>
                    <a:pt x="1497" y="494"/>
                    <a:pt x="1497" y="943"/>
                    <a:pt x="1220" y="1220"/>
                  </a:cubicBezTo>
                  <a:cubicBezTo>
                    <a:pt x="943" y="1497"/>
                    <a:pt x="494" y="1497"/>
                    <a:pt x="217" y="1220"/>
                  </a:cubicBezTo>
                  <a:cubicBezTo>
                    <a:pt x="-59" y="943"/>
                    <a:pt x="-59" y="494"/>
                    <a:pt x="217" y="217"/>
                  </a:cubicBezTo>
                  <a:cubicBezTo>
                    <a:pt x="494" y="-59"/>
                    <a:pt x="943" y="-59"/>
                    <a:pt x="1220" y="217"/>
                  </a:cubicBezTo>
                </a:path>
              </a:pathLst>
            </a:custGeom>
            <a:solidFill>
              <a:srgbClr val="44546A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0" name="textbox 220"/>
            <p:cNvSpPr/>
            <p:nvPr/>
          </p:nvSpPr>
          <p:spPr>
            <a:xfrm>
              <a:off x="-12700" y="-12700"/>
              <a:ext cx="939164" cy="958850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4000"/>
                </a:lnSpc>
              </a:pPr>
              <a:endParaRPr lang="en-US" altLang="en-US" sz="1000" dirty="0"/>
            </a:p>
            <a:p>
              <a:pPr marL="232410" algn="l" rtl="0" eaLnBrk="0">
                <a:lnSpc>
                  <a:spcPts val="1860"/>
                </a:lnSpc>
                <a:spcBef>
                  <a:spcPts val="5"/>
                </a:spcBef>
              </a:pPr>
              <a:r>
                <a:rPr sz="1500" b="1" kern="0" spc="30" dirty="0">
                  <a:solidFill>
                    <a:srgbClr val="FCFCFC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5.6</a:t>
              </a:r>
              <a:r>
                <a:rPr sz="1500" b="1" kern="0" spc="30" dirty="0">
                  <a:solidFill>
                    <a:srgbClr val="FCFCFC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亿</a:t>
              </a:r>
              <a:endParaRPr lang="en-US" altLang="en-US" sz="1500" dirty="0"/>
            </a:p>
            <a:p>
              <a:pPr algn="l" rtl="0" eaLnBrk="0">
                <a:lnSpc>
                  <a:spcPct val="100000"/>
                </a:lnSpc>
              </a:pPr>
              <a:endParaRPr lang="en-US" altLang="en-US" sz="1200" dirty="0"/>
            </a:p>
            <a:p>
              <a:pPr marL="167640" algn="l" rtl="0" eaLnBrk="0">
                <a:lnSpc>
                  <a:spcPts val="1855"/>
                </a:lnSpc>
                <a:spcBef>
                  <a:spcPts val="0"/>
                </a:spcBef>
              </a:pPr>
              <a:r>
                <a:rPr sz="1500" b="1" kern="0" spc="70" dirty="0">
                  <a:solidFill>
                    <a:srgbClr val="FCFCFC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平方米</a:t>
              </a:r>
              <a:endParaRPr lang="en-US" altLang="en-US" sz="1500" dirty="0"/>
            </a:p>
          </p:txBody>
        </p:sp>
      </p:grpSp>
      <p:sp>
        <p:nvSpPr>
          <p:cNvPr id="222" name="textbox 222"/>
          <p:cNvSpPr/>
          <p:nvPr/>
        </p:nvSpPr>
        <p:spPr>
          <a:xfrm>
            <a:off x="4171477" y="4812284"/>
            <a:ext cx="1093469" cy="2343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发电装机容量</a:t>
            </a:r>
            <a:endParaRPr lang="en-US" altLang="en-US" sz="1400" dirty="0"/>
          </a:p>
        </p:txBody>
      </p:sp>
      <p:grpSp>
        <p:nvGrpSpPr>
          <p:cNvPr id="30" name="group 30"/>
          <p:cNvGrpSpPr/>
          <p:nvPr/>
        </p:nvGrpSpPr>
        <p:grpSpPr>
          <a:xfrm rot="21600000">
            <a:off x="3390677" y="4059650"/>
            <a:ext cx="913320" cy="911828"/>
            <a:chOff x="0" y="0"/>
            <a:chExt cx="913320" cy="911828"/>
          </a:xfrm>
        </p:grpSpPr>
        <p:sp>
          <p:nvSpPr>
            <p:cNvPr id="224" name="path"/>
            <p:cNvSpPr/>
            <p:nvPr/>
          </p:nvSpPr>
          <p:spPr>
            <a:xfrm>
              <a:off x="0" y="0"/>
              <a:ext cx="913320" cy="911828"/>
            </a:xfrm>
            <a:custGeom>
              <a:avLst/>
              <a:gdLst/>
              <a:ahLst/>
              <a:cxnLst/>
              <a:rect l="0" t="0" r="0" b="0"/>
              <a:pathLst>
                <a:path w="1438" h="1435">
                  <a:moveTo>
                    <a:pt x="1220" y="217"/>
                  </a:moveTo>
                  <a:cubicBezTo>
                    <a:pt x="1497" y="493"/>
                    <a:pt x="1497" y="942"/>
                    <a:pt x="1220" y="1218"/>
                  </a:cubicBezTo>
                  <a:cubicBezTo>
                    <a:pt x="943" y="1495"/>
                    <a:pt x="494" y="1495"/>
                    <a:pt x="217" y="1218"/>
                  </a:cubicBezTo>
                  <a:cubicBezTo>
                    <a:pt x="-59" y="942"/>
                    <a:pt x="-59" y="493"/>
                    <a:pt x="217" y="217"/>
                  </a:cubicBezTo>
                  <a:cubicBezTo>
                    <a:pt x="494" y="-59"/>
                    <a:pt x="943" y="-59"/>
                    <a:pt x="1220" y="217"/>
                  </a:cubicBezTo>
                </a:path>
              </a:pathLst>
            </a:custGeom>
            <a:solidFill>
              <a:srgbClr val="44546A">
                <a:alpha val="100000"/>
              </a:srgbClr>
            </a:solidFill>
            <a:ln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6" name="textbox 226"/>
            <p:cNvSpPr/>
            <p:nvPr/>
          </p:nvSpPr>
          <p:spPr>
            <a:xfrm>
              <a:off x="-12700" y="-12700"/>
              <a:ext cx="939164" cy="95948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56000"/>
                </a:lnSpc>
              </a:pPr>
              <a:endParaRPr lang="en-US" altLang="en-US" sz="1000" dirty="0"/>
            </a:p>
            <a:p>
              <a:pPr marL="266700" indent="-122555" algn="l" rtl="0" eaLnBrk="0">
                <a:lnSpc>
                  <a:spcPct val="116000"/>
                </a:lnSpc>
                <a:spcBef>
                  <a:spcPts val="0"/>
                </a:spcBef>
              </a:pPr>
              <a:r>
                <a:rPr sz="1500" b="1" kern="0" spc="50" dirty="0">
                  <a:solidFill>
                    <a:srgbClr val="FFFFFF">
                      <a:alpha val="100000"/>
                    </a:srgbClr>
                  </a:solidFill>
                  <a:latin typeface="Arial" panose="020B0604020202020204"/>
                  <a:ea typeface="Arial" panose="020B0604020202020204"/>
                  <a:cs typeface="Arial" panose="020B0604020202020204"/>
                </a:rPr>
                <a:t>4136</a:t>
              </a:r>
              <a:r>
                <a:rPr sz="1500" b="1" kern="0" spc="5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万</a:t>
              </a:r>
              <a:r>
                <a:rPr sz="1500" b="1" kern="0" spc="0" dirty="0">
                  <a:solidFill>
                    <a:srgbClr val="FFFFFF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</a:t>
              </a:r>
              <a:r>
                <a:rPr sz="1500" b="1" kern="0" spc="70" dirty="0">
                  <a:solidFill>
                    <a:srgbClr val="FCFCFC">
                      <a:alpha val="100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千瓦</a:t>
              </a:r>
              <a:endParaRPr lang="en-US" altLang="en-US" sz="1500" dirty="0"/>
            </a:p>
          </p:txBody>
        </p:sp>
      </p:grpSp>
      <p:sp>
        <p:nvSpPr>
          <p:cNvPr id="228" name="textbox 228"/>
          <p:cNvSpPr/>
          <p:nvPr/>
        </p:nvSpPr>
        <p:spPr>
          <a:xfrm>
            <a:off x="940282" y="228853"/>
            <a:ext cx="1639570" cy="4235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3100" kern="0" spc="70" dirty="0">
                <a:solidFill>
                  <a:srgbClr val="22458D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主要成效</a:t>
            </a:r>
            <a:endParaRPr lang="en-US" altLang="en-US" sz="3100" dirty="0"/>
          </a:p>
        </p:txBody>
      </p:sp>
      <p:pic>
        <p:nvPicPr>
          <p:cNvPr id="230" name="picture 2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10552176" y="188976"/>
            <a:ext cx="1405128" cy="388620"/>
          </a:xfrm>
          <a:prstGeom prst="rect">
            <a:avLst/>
          </a:prstGeom>
        </p:spPr>
      </p:pic>
      <p:pic>
        <p:nvPicPr>
          <p:cNvPr id="232" name="picture 2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5841713" y="3547434"/>
            <a:ext cx="88699" cy="99634"/>
          </a:xfrm>
          <a:prstGeom prst="rect">
            <a:avLst/>
          </a:prstGeom>
        </p:spPr>
      </p:pic>
      <p:sp>
        <p:nvSpPr>
          <p:cNvPr id="234" name="textbox 234"/>
          <p:cNvSpPr/>
          <p:nvPr/>
        </p:nvSpPr>
        <p:spPr>
          <a:xfrm>
            <a:off x="5433517" y="3162096"/>
            <a:ext cx="937260" cy="56769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b="1" kern="0" spc="-1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利润总额</a:t>
            </a:r>
            <a:endParaRPr lang="en-US" altLang="en-US" sz="1800" dirty="0"/>
          </a:p>
          <a:p>
            <a:pPr algn="l" rtl="0" eaLnBrk="0">
              <a:lnSpc>
                <a:spcPct val="111000"/>
              </a:lnSpc>
            </a:pPr>
            <a:endParaRPr lang="en-US" altLang="en-US" sz="400" dirty="0"/>
          </a:p>
          <a:p>
            <a:pPr marL="47625" algn="l" rtl="0" eaLnBrk="0">
              <a:lnSpc>
                <a:spcPct val="97000"/>
              </a:lnSpc>
              <a:spcBef>
                <a:spcPts val="0"/>
              </a:spcBef>
            </a:pPr>
            <a:r>
              <a:rPr sz="1400" b="1" kern="0" spc="-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同比</a:t>
            </a:r>
            <a:r>
              <a:rPr sz="1400" b="1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+5.3%</a:t>
            </a:r>
            <a:endParaRPr lang="en-US" altLang="en-US" sz="1400" dirty="0"/>
          </a:p>
        </p:txBody>
      </p:sp>
      <p:pic>
        <p:nvPicPr>
          <p:cNvPr id="236" name="picture 2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6881621" y="6312357"/>
            <a:ext cx="1006982" cy="295275"/>
          </a:xfrm>
          <a:prstGeom prst="rect">
            <a:avLst/>
          </a:prstGeom>
        </p:spPr>
      </p:pic>
      <p:sp>
        <p:nvSpPr>
          <p:cNvPr id="238" name="textbox 238"/>
          <p:cNvSpPr/>
          <p:nvPr/>
        </p:nvSpPr>
        <p:spPr>
          <a:xfrm>
            <a:off x="1505189" y="2557646"/>
            <a:ext cx="913130" cy="2343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营业总收入</a:t>
            </a:r>
            <a:endParaRPr lang="en-US" altLang="en-US" sz="1400" dirty="0"/>
          </a:p>
        </p:txBody>
      </p:sp>
      <p:sp>
        <p:nvSpPr>
          <p:cNvPr id="240" name="textbox 240"/>
          <p:cNvSpPr/>
          <p:nvPr/>
        </p:nvSpPr>
        <p:spPr>
          <a:xfrm>
            <a:off x="3159894" y="2203824"/>
            <a:ext cx="735965" cy="2336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资产总额</a:t>
            </a:r>
            <a:endParaRPr lang="en-US" altLang="en-US" sz="1400" dirty="0"/>
          </a:p>
        </p:txBody>
      </p:sp>
      <p:sp>
        <p:nvSpPr>
          <p:cNvPr id="242" name="textbox 242"/>
          <p:cNvSpPr/>
          <p:nvPr/>
        </p:nvSpPr>
        <p:spPr>
          <a:xfrm>
            <a:off x="87187" y="605759"/>
            <a:ext cx="421005" cy="4324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8000"/>
              </a:lnSpc>
            </a:pPr>
            <a:endParaRPr lang="en-US" altLang="en-US" sz="100" dirty="0"/>
          </a:p>
          <a:p>
            <a:pPr algn="r" rtl="0" eaLnBrk="0">
              <a:lnSpc>
                <a:spcPct val="83000"/>
              </a:lnSpc>
            </a:pPr>
            <a:r>
              <a:rPr sz="3200" b="1" kern="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</a:t>
            </a:r>
            <a:endParaRPr lang="en-US" altLang="en-US" sz="3200" dirty="0"/>
          </a:p>
        </p:txBody>
      </p:sp>
      <p:sp>
        <p:nvSpPr>
          <p:cNvPr id="244" name="textbox 244"/>
          <p:cNvSpPr/>
          <p:nvPr/>
        </p:nvSpPr>
        <p:spPr>
          <a:xfrm>
            <a:off x="11871710" y="6396288"/>
            <a:ext cx="242570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500" kern="0" spc="1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35</a:t>
            </a:r>
            <a:endParaRPr lang="en-US" altLang="en-US" sz="1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picture 2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pic>
        <p:nvPicPr>
          <p:cNvPr id="248" name="picture 2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59892" y="0"/>
            <a:ext cx="11532107" cy="6857999"/>
          </a:xfrm>
          <a:prstGeom prst="rect">
            <a:avLst/>
          </a:prstGeom>
        </p:spPr>
      </p:pic>
      <p:sp>
        <p:nvSpPr>
          <p:cNvPr id="250" name="textbox 250"/>
          <p:cNvSpPr/>
          <p:nvPr/>
        </p:nvSpPr>
        <p:spPr>
          <a:xfrm>
            <a:off x="87187" y="585006"/>
            <a:ext cx="421640" cy="6146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4635"/>
              </a:lnSpc>
            </a:pPr>
            <a:r>
              <a:rPr sz="3200" b="1" kern="0" spc="6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endParaRPr lang="en-US" altLang="en-US" sz="3200" dirty="0"/>
          </a:p>
        </p:txBody>
      </p:sp>
      <p:sp>
        <p:nvSpPr>
          <p:cNvPr id="252" name="textbox 252"/>
          <p:cNvSpPr/>
          <p:nvPr/>
        </p:nvSpPr>
        <p:spPr>
          <a:xfrm>
            <a:off x="11871710" y="6396288"/>
            <a:ext cx="242570" cy="2171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1500" kern="0" spc="10" dirty="0">
                <a:solidFill>
                  <a:srgbClr val="3862B7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37</a:t>
            </a:r>
            <a:endParaRPr lang="en-US" altLang="en-US" sz="15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TNjMjZkYWU5ZTJhMzMxMDFjM2VkNzQ1MmY1ODFkOGM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1861</Words>
  <Application>WPS 演示</Application>
  <PresentationFormat/>
  <Paragraphs>167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</vt:lpstr>
      <vt:lpstr>黑体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贺彦伟</dc:creator>
  <cp:lastModifiedBy>admin</cp:lastModifiedBy>
  <cp:revision>1</cp:revision>
  <dcterms:created xsi:type="dcterms:W3CDTF">2023-08-22T03:45:35Z</dcterms:created>
  <dcterms:modified xsi:type="dcterms:W3CDTF">2023-08-22T03:45:35Z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2023-08-06T07:27:09Z</vt:filetime>
  </property>
  <property fmtid="{D5CDD505-2E9C-101B-9397-08002B2CF9AE}" pid="4" name="ICV">
    <vt:lpwstr>4DF73F4227984065B5ACA15B808595BB_12</vt:lpwstr>
  </property>
  <property fmtid="{D5CDD505-2E9C-101B-9397-08002B2CF9AE}" pid="5" name="KSOProductBuildVer">
    <vt:lpwstr>2052-12.1.0.15355</vt:lpwstr>
  </property>
</Properties>
</file>